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16"/>
  </p:handoutMasterIdLst>
  <p:sldIdLst>
    <p:sldId id="256" r:id="rId2"/>
    <p:sldId id="258" r:id="rId3"/>
    <p:sldId id="278" r:id="rId4"/>
    <p:sldId id="259" r:id="rId5"/>
    <p:sldId id="260" r:id="rId6"/>
    <p:sldId id="263" r:id="rId7"/>
    <p:sldId id="264" r:id="rId8"/>
    <p:sldId id="269" r:id="rId9"/>
    <p:sldId id="266" r:id="rId10"/>
    <p:sldId id="281" r:id="rId11"/>
    <p:sldId id="279" r:id="rId12"/>
    <p:sldId id="282" r:id="rId13"/>
    <p:sldId id="280" r:id="rId14"/>
    <p:sldId id="276" r:id="rId15"/>
  </p:sldIdLst>
  <p:sldSz cx="18288000" cy="10287000"/>
  <p:notesSz cx="6858000" cy="9144000"/>
  <p:embeddedFontLst>
    <p:embeddedFont>
      <p:font typeface="Algerian" panose="04020705040A02060702" pitchFamily="82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inzel Decorative" panose="020B0604020202020204" charset="-18"/>
      <p:regular r:id="rId22"/>
    </p:embeddedFont>
    <p:embeddedFont>
      <p:font typeface="Circe" panose="020B0604020202020204" charset="-18"/>
      <p:regular r:id="rId23"/>
    </p:embeddedFont>
    <p:embeddedFont>
      <p:font typeface="Circe Bold" panose="020B0604020202020204" charset="-18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578" autoAdjust="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4BDDB9-A815-449E-89CB-719C6877A8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62DE3-E535-47C9-8AAF-BC97D78D04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F28097-99AA-4CE8-AAFC-85AEFADE9371}" type="datetimeFigureOut">
              <a:rPr lang="ro-RO" smtClean="0"/>
              <a:t>23.01.2024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DE80E-0E71-4374-A5F4-E23F683012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941B9-D4F7-4406-B3A1-0A220DFD39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04684-BD10-4144-A598-10FDD14224D7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82705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9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51273" y="6395297"/>
            <a:ext cx="3314306" cy="3532808"/>
          </a:xfrm>
          <a:custGeom>
            <a:avLst/>
            <a:gdLst/>
            <a:ahLst/>
            <a:cxnLst/>
            <a:rect l="l" t="t" r="r" b="b"/>
            <a:pathLst>
              <a:path w="3314306" h="3532808">
                <a:moveTo>
                  <a:pt x="0" y="0"/>
                </a:moveTo>
                <a:lnTo>
                  <a:pt x="3314307" y="0"/>
                </a:lnTo>
                <a:lnTo>
                  <a:pt x="3314307" y="3532808"/>
                </a:lnTo>
                <a:lnTo>
                  <a:pt x="0" y="3532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6605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147081" y="1094520"/>
            <a:ext cx="8115300" cy="3611308"/>
          </a:xfrm>
          <a:custGeom>
            <a:avLst/>
            <a:gdLst/>
            <a:ahLst/>
            <a:cxnLst/>
            <a:rect l="l" t="t" r="r" b="b"/>
            <a:pathLst>
              <a:path w="8115300" h="3611308">
                <a:moveTo>
                  <a:pt x="8115300" y="0"/>
                </a:moveTo>
                <a:lnTo>
                  <a:pt x="0" y="0"/>
                </a:lnTo>
                <a:lnTo>
                  <a:pt x="0" y="3611308"/>
                </a:lnTo>
                <a:lnTo>
                  <a:pt x="8115300" y="3611308"/>
                </a:lnTo>
                <a:lnTo>
                  <a:pt x="81153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45944" y="4498176"/>
            <a:ext cx="11850555" cy="268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18"/>
              </a:lnSpc>
              <a:spcBef>
                <a:spcPct val="0"/>
              </a:spcBef>
            </a:pPr>
            <a:r>
              <a:rPr lang="en-US" sz="18905" u="none" strike="noStrike" dirty="0">
                <a:solidFill>
                  <a:srgbClr val="FDF5E5"/>
                </a:solidFill>
                <a:latin typeface="Cinzel Decorative"/>
              </a:rPr>
              <a:t>Wine</a:t>
            </a:r>
          </a:p>
        </p:txBody>
      </p:sp>
      <p:sp>
        <p:nvSpPr>
          <p:cNvPr id="5" name="Freeform 5"/>
          <p:cNvSpPr/>
          <p:nvPr/>
        </p:nvSpPr>
        <p:spPr>
          <a:xfrm>
            <a:off x="675194" y="3407037"/>
            <a:ext cx="2470750" cy="6262270"/>
          </a:xfrm>
          <a:custGeom>
            <a:avLst/>
            <a:gdLst/>
            <a:ahLst/>
            <a:cxnLst/>
            <a:rect l="l" t="t" r="r" b="b"/>
            <a:pathLst>
              <a:path w="2470750" h="6262270">
                <a:moveTo>
                  <a:pt x="0" y="0"/>
                </a:moveTo>
                <a:lnTo>
                  <a:pt x="2470750" y="0"/>
                </a:lnTo>
                <a:lnTo>
                  <a:pt x="2470750" y="6262270"/>
                </a:lnTo>
                <a:lnTo>
                  <a:pt x="0" y="626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3518141">
            <a:off x="14238957" y="-730449"/>
            <a:ext cx="2186201" cy="8713121"/>
          </a:xfrm>
          <a:custGeom>
            <a:avLst/>
            <a:gdLst/>
            <a:ahLst/>
            <a:cxnLst/>
            <a:rect l="l" t="t" r="r" b="b"/>
            <a:pathLst>
              <a:path w="2186201" h="8713121">
                <a:moveTo>
                  <a:pt x="0" y="0"/>
                </a:moveTo>
                <a:lnTo>
                  <a:pt x="2186202" y="0"/>
                </a:lnTo>
                <a:lnTo>
                  <a:pt x="2186202" y="8713121"/>
                </a:lnTo>
                <a:lnTo>
                  <a:pt x="0" y="87131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133087" y="2110550"/>
            <a:ext cx="4021824" cy="646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spcBef>
                <a:spcPct val="0"/>
              </a:spcBef>
            </a:pPr>
            <a:r>
              <a:rPr lang="en-US" sz="1400" u="none" strike="noStrike" spc="1090" dirty="0">
                <a:solidFill>
                  <a:srgbClr val="FDF5E5"/>
                </a:solidFill>
                <a:latin typeface="Circe Bold"/>
              </a:rPr>
              <a:t>DELICOSTEA ANDRA-SIMONA</a:t>
            </a:r>
          </a:p>
          <a:p>
            <a:pPr marL="0" lvl="1" indent="0" algn="ctr">
              <a:spcBef>
                <a:spcPct val="0"/>
              </a:spcBef>
            </a:pPr>
            <a:r>
              <a:rPr lang="en-US" sz="1400" spc="1090" dirty="0">
                <a:solidFill>
                  <a:srgbClr val="FDF5E5"/>
                </a:solidFill>
                <a:latin typeface="Circe Bold"/>
              </a:rPr>
              <a:t>433A</a:t>
            </a:r>
            <a:endParaRPr lang="en-US" sz="1400" u="none" strike="noStrike" spc="1090" dirty="0">
              <a:solidFill>
                <a:srgbClr val="FDF5E5"/>
              </a:solidFill>
              <a:latin typeface="Circ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230618" y="8185150"/>
            <a:ext cx="7826765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ro-RO" sz="2800" dirty="0" err="1">
                <a:solidFill>
                  <a:schemeClr val="bg1"/>
                </a:solidFill>
                <a:latin typeface="Algerian" panose="04020705040A02060702" pitchFamily="82" charset="0"/>
              </a:rPr>
              <a:t>Decision</a:t>
            </a:r>
            <a:r>
              <a:rPr lang="ro-RO" sz="2800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ro-RO" sz="2800" dirty="0" err="1">
                <a:solidFill>
                  <a:schemeClr val="bg1"/>
                </a:solidFill>
                <a:latin typeface="Algerian" panose="04020705040A02060702" pitchFamily="82" charset="0"/>
              </a:rPr>
              <a:t>tree</a:t>
            </a:r>
            <a:r>
              <a:rPr lang="ro-RO" sz="2800" dirty="0">
                <a:solidFill>
                  <a:schemeClr val="bg1"/>
                </a:solidFill>
                <a:latin typeface="Algerian" panose="04020705040A02060702" pitchFamily="82" charset="0"/>
              </a:rPr>
              <a:t> </a:t>
            </a:r>
            <a:r>
              <a:rPr lang="ro-RO" sz="2800" dirty="0" err="1">
                <a:solidFill>
                  <a:schemeClr val="bg1"/>
                </a:solidFill>
                <a:latin typeface="Algerian" panose="04020705040A02060702" pitchFamily="82" charset="0"/>
              </a:rPr>
              <a:t>learning</a:t>
            </a:r>
            <a:r>
              <a:rPr lang="ro-RO" sz="2800" dirty="0">
                <a:solidFill>
                  <a:schemeClr val="bg1"/>
                </a:solidFill>
                <a:latin typeface="Algerian" panose="04020705040A02060702" pitchFamily="82" charset="0"/>
              </a:rPr>
              <a:t> pentru setul de date “</a:t>
            </a:r>
            <a:r>
              <a:rPr lang="ro-RO" sz="2800" dirty="0" err="1">
                <a:solidFill>
                  <a:schemeClr val="bg1"/>
                </a:solidFill>
                <a:latin typeface="Algerian" panose="04020705040A02060702" pitchFamily="82" charset="0"/>
              </a:rPr>
              <a:t>Wine</a:t>
            </a:r>
            <a:r>
              <a:rPr lang="ro-RO" sz="2800" dirty="0">
                <a:solidFill>
                  <a:schemeClr val="bg1"/>
                </a:solidFill>
                <a:latin typeface="Algerian" panose="04020705040A02060702" pitchFamily="82" charset="0"/>
              </a:rPr>
              <a:t>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914400" y="779764"/>
            <a:ext cx="362002" cy="1470057"/>
          </a:xfrm>
          <a:custGeom>
            <a:avLst/>
            <a:gdLst/>
            <a:ahLst/>
            <a:cxnLst/>
            <a:rect l="l" t="t" r="r" b="b"/>
            <a:pathLst>
              <a:path w="362002" h="1470057">
                <a:moveTo>
                  <a:pt x="0" y="0"/>
                </a:moveTo>
                <a:lnTo>
                  <a:pt x="362001" y="0"/>
                </a:lnTo>
                <a:lnTo>
                  <a:pt x="362001" y="1470058"/>
                </a:lnTo>
                <a:lnTo>
                  <a:pt x="0" y="147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14400" y="2614307"/>
            <a:ext cx="362002" cy="1470057"/>
          </a:xfrm>
          <a:custGeom>
            <a:avLst/>
            <a:gdLst/>
            <a:ahLst/>
            <a:cxnLst/>
            <a:rect l="l" t="t" r="r" b="b"/>
            <a:pathLst>
              <a:path w="362002" h="1470057">
                <a:moveTo>
                  <a:pt x="0" y="0"/>
                </a:moveTo>
                <a:lnTo>
                  <a:pt x="362002" y="0"/>
                </a:lnTo>
                <a:lnTo>
                  <a:pt x="362002" y="1470058"/>
                </a:lnTo>
                <a:lnTo>
                  <a:pt x="0" y="147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914400" y="4448850"/>
            <a:ext cx="362002" cy="1470057"/>
          </a:xfrm>
          <a:custGeom>
            <a:avLst/>
            <a:gdLst/>
            <a:ahLst/>
            <a:cxnLst/>
            <a:rect l="l" t="t" r="r" b="b"/>
            <a:pathLst>
              <a:path w="362002" h="1470057">
                <a:moveTo>
                  <a:pt x="0" y="0"/>
                </a:moveTo>
                <a:lnTo>
                  <a:pt x="362002" y="0"/>
                </a:lnTo>
                <a:lnTo>
                  <a:pt x="362002" y="1470058"/>
                </a:lnTo>
                <a:lnTo>
                  <a:pt x="0" y="147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14400" y="6406055"/>
            <a:ext cx="362002" cy="1470057"/>
          </a:xfrm>
          <a:custGeom>
            <a:avLst/>
            <a:gdLst/>
            <a:ahLst/>
            <a:cxnLst/>
            <a:rect l="l" t="t" r="r" b="b"/>
            <a:pathLst>
              <a:path w="362002" h="1470057">
                <a:moveTo>
                  <a:pt x="0" y="0"/>
                </a:moveTo>
                <a:lnTo>
                  <a:pt x="362001" y="0"/>
                </a:lnTo>
                <a:lnTo>
                  <a:pt x="362001" y="1470058"/>
                </a:lnTo>
                <a:lnTo>
                  <a:pt x="0" y="147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276402" y="713447"/>
            <a:ext cx="8915399" cy="8690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ct val="150000"/>
              </a:lnSpc>
            </a:pPr>
            <a:r>
              <a:rPr lang="ro-RO" b="1" dirty="0">
                <a:latin typeface="Circe" panose="020B0604020202020204" charset="-18"/>
              </a:rPr>
              <a:t>import </a:t>
            </a:r>
            <a:r>
              <a:rPr lang="ro-RO" b="1" dirty="0" err="1">
                <a:latin typeface="Circe" panose="020B0604020202020204" charset="-18"/>
              </a:rPr>
              <a:t>numpy</a:t>
            </a:r>
            <a:r>
              <a:rPr lang="ro-RO" b="1" dirty="0">
                <a:latin typeface="Circe" panose="020B0604020202020204" charset="-18"/>
              </a:rPr>
              <a:t> as </a:t>
            </a:r>
            <a:r>
              <a:rPr lang="ro-RO" b="1" dirty="0" err="1">
                <a:latin typeface="Circe" panose="020B0604020202020204" charset="-18"/>
              </a:rPr>
              <a:t>np</a:t>
            </a:r>
            <a:endParaRPr lang="ro-RO" b="1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r>
              <a:rPr lang="ro-RO" b="1" dirty="0">
                <a:latin typeface="Circe" panose="020B0604020202020204" charset="-18"/>
              </a:rPr>
              <a:t>import </a:t>
            </a:r>
            <a:r>
              <a:rPr lang="ro-RO" b="1" dirty="0" err="1">
                <a:latin typeface="Circe" panose="020B0604020202020204" charset="-18"/>
              </a:rPr>
              <a:t>pandas</a:t>
            </a:r>
            <a:r>
              <a:rPr lang="ro-RO" b="1" dirty="0">
                <a:latin typeface="Circe" panose="020B0604020202020204" charset="-18"/>
              </a:rPr>
              <a:t> as </a:t>
            </a:r>
            <a:r>
              <a:rPr lang="ro-RO" b="1" dirty="0" err="1">
                <a:latin typeface="Circe" panose="020B0604020202020204" charset="-18"/>
              </a:rPr>
              <a:t>pd</a:t>
            </a:r>
            <a:endParaRPr lang="ro-RO" b="1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r>
              <a:rPr lang="ro-RO" b="1" dirty="0">
                <a:latin typeface="Circe" panose="020B0604020202020204" charset="-18"/>
              </a:rPr>
              <a:t>import </a:t>
            </a:r>
            <a:r>
              <a:rPr lang="ro-RO" b="1" dirty="0" err="1">
                <a:latin typeface="Circe" panose="020B0604020202020204" charset="-18"/>
              </a:rPr>
              <a:t>matplotlib.pyplot</a:t>
            </a:r>
            <a:r>
              <a:rPr lang="ro-RO" b="1" dirty="0">
                <a:latin typeface="Circe" panose="020B0604020202020204" charset="-18"/>
              </a:rPr>
              <a:t> as </a:t>
            </a:r>
            <a:r>
              <a:rPr lang="ro-RO" b="1" dirty="0" err="1">
                <a:latin typeface="Circe" panose="020B0604020202020204" charset="-18"/>
              </a:rPr>
              <a:t>plt</a:t>
            </a:r>
            <a:endParaRPr lang="ro-RO" b="1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r>
              <a:rPr lang="ro-RO" b="1" dirty="0" err="1">
                <a:latin typeface="Circe" panose="020B0604020202020204" charset="-18"/>
              </a:rPr>
              <a:t>from</a:t>
            </a:r>
            <a:r>
              <a:rPr lang="ro-RO" b="1" dirty="0">
                <a:latin typeface="Circe" panose="020B0604020202020204" charset="-18"/>
              </a:rPr>
              <a:t> </a:t>
            </a:r>
            <a:r>
              <a:rPr lang="ro-RO" b="1" dirty="0" err="1">
                <a:latin typeface="Circe" panose="020B0604020202020204" charset="-18"/>
              </a:rPr>
              <a:t>sklearn.datasets</a:t>
            </a:r>
            <a:r>
              <a:rPr lang="ro-RO" b="1" dirty="0">
                <a:latin typeface="Circe" panose="020B0604020202020204" charset="-18"/>
              </a:rPr>
              <a:t> import </a:t>
            </a:r>
            <a:r>
              <a:rPr lang="ro-RO" b="1" dirty="0" err="1">
                <a:latin typeface="Circe" panose="020B0604020202020204" charset="-18"/>
              </a:rPr>
              <a:t>load_wine</a:t>
            </a:r>
            <a:endParaRPr lang="ro-RO" b="1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r>
              <a:rPr lang="ro-RO" b="1" dirty="0" err="1">
                <a:latin typeface="Circe" panose="020B0604020202020204" charset="-18"/>
              </a:rPr>
              <a:t>from</a:t>
            </a:r>
            <a:r>
              <a:rPr lang="ro-RO" b="1" dirty="0">
                <a:latin typeface="Circe" panose="020B0604020202020204" charset="-18"/>
              </a:rPr>
              <a:t> </a:t>
            </a:r>
            <a:r>
              <a:rPr lang="ro-RO" b="1" dirty="0" err="1">
                <a:latin typeface="Circe" panose="020B0604020202020204" charset="-18"/>
              </a:rPr>
              <a:t>sklearn.model_selection</a:t>
            </a:r>
            <a:r>
              <a:rPr lang="ro-RO" b="1" dirty="0">
                <a:latin typeface="Circe" panose="020B0604020202020204" charset="-18"/>
              </a:rPr>
              <a:t> import </a:t>
            </a:r>
            <a:r>
              <a:rPr lang="ro-RO" b="1" dirty="0" err="1">
                <a:latin typeface="Circe" panose="020B0604020202020204" charset="-18"/>
              </a:rPr>
              <a:t>train_test_split</a:t>
            </a:r>
            <a:endParaRPr lang="ro-RO" b="1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r>
              <a:rPr lang="ro-RO" b="1" dirty="0" err="1">
                <a:latin typeface="Circe" panose="020B0604020202020204" charset="-18"/>
              </a:rPr>
              <a:t>from</a:t>
            </a:r>
            <a:r>
              <a:rPr lang="ro-RO" b="1" dirty="0">
                <a:latin typeface="Circe" panose="020B0604020202020204" charset="-18"/>
              </a:rPr>
              <a:t> </a:t>
            </a:r>
            <a:r>
              <a:rPr lang="ro-RO" b="1" dirty="0" err="1">
                <a:latin typeface="Circe" panose="020B0604020202020204" charset="-18"/>
              </a:rPr>
              <a:t>sklearn.tree</a:t>
            </a:r>
            <a:r>
              <a:rPr lang="ro-RO" b="1" dirty="0">
                <a:latin typeface="Circe" panose="020B0604020202020204" charset="-18"/>
              </a:rPr>
              <a:t> import </a:t>
            </a:r>
            <a:r>
              <a:rPr lang="ro-RO" b="1" dirty="0" err="1">
                <a:latin typeface="Circe" panose="020B0604020202020204" charset="-18"/>
              </a:rPr>
              <a:t>DecisionTreeClassifier</a:t>
            </a:r>
            <a:r>
              <a:rPr lang="ro-RO" b="1" dirty="0">
                <a:latin typeface="Circe" panose="020B0604020202020204" charset="-18"/>
              </a:rPr>
              <a:t>, </a:t>
            </a:r>
            <a:r>
              <a:rPr lang="ro-RO" b="1" dirty="0" err="1">
                <a:latin typeface="Circe" panose="020B0604020202020204" charset="-18"/>
              </a:rPr>
              <a:t>export_text</a:t>
            </a:r>
            <a:endParaRPr lang="ro-RO" b="1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r>
              <a:rPr lang="ro-RO" b="1" dirty="0" err="1">
                <a:latin typeface="Circe" panose="020B0604020202020204" charset="-18"/>
              </a:rPr>
              <a:t>from</a:t>
            </a:r>
            <a:r>
              <a:rPr lang="ro-RO" b="1" dirty="0">
                <a:latin typeface="Circe" panose="020B0604020202020204" charset="-18"/>
              </a:rPr>
              <a:t> </a:t>
            </a:r>
            <a:r>
              <a:rPr lang="ro-RO" b="1" dirty="0" err="1">
                <a:latin typeface="Circe" panose="020B0604020202020204" charset="-18"/>
              </a:rPr>
              <a:t>sklearn.metrics</a:t>
            </a:r>
            <a:r>
              <a:rPr lang="ro-RO" b="1" dirty="0">
                <a:latin typeface="Circe" panose="020B0604020202020204" charset="-18"/>
              </a:rPr>
              <a:t> import </a:t>
            </a:r>
            <a:r>
              <a:rPr lang="ro-RO" b="1" dirty="0" err="1">
                <a:latin typeface="Circe" panose="020B0604020202020204" charset="-18"/>
              </a:rPr>
              <a:t>accuracy_score</a:t>
            </a:r>
            <a:r>
              <a:rPr lang="ro-RO" b="1" dirty="0">
                <a:latin typeface="Circe" panose="020B0604020202020204" charset="-18"/>
              </a:rPr>
              <a:t>, </a:t>
            </a:r>
            <a:r>
              <a:rPr lang="ro-RO" b="1" dirty="0" err="1">
                <a:latin typeface="Circe" panose="020B0604020202020204" charset="-18"/>
              </a:rPr>
              <a:t>classification_report</a:t>
            </a:r>
            <a:r>
              <a:rPr lang="ro-RO" b="1" dirty="0">
                <a:latin typeface="Circe" panose="020B0604020202020204" charset="-18"/>
              </a:rPr>
              <a:t>, </a:t>
            </a:r>
            <a:r>
              <a:rPr lang="ro-RO" b="1" dirty="0" err="1">
                <a:latin typeface="Circe" panose="020B0604020202020204" charset="-18"/>
              </a:rPr>
              <a:t>confusion_matrix</a:t>
            </a:r>
            <a:endParaRPr lang="ro-RO" b="1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endParaRPr lang="ro-RO" b="1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r>
              <a:rPr lang="ro-RO" b="1" dirty="0" err="1">
                <a:latin typeface="Circe" panose="020B0604020202020204" charset="-18"/>
              </a:rPr>
              <a:t>wine_data</a:t>
            </a:r>
            <a:r>
              <a:rPr lang="ro-RO" b="1" dirty="0">
                <a:latin typeface="Circe" panose="020B0604020202020204" charset="-18"/>
              </a:rPr>
              <a:t> = </a:t>
            </a:r>
            <a:r>
              <a:rPr lang="ro-RO" b="1" dirty="0" err="1">
                <a:latin typeface="Circe" panose="020B0604020202020204" charset="-18"/>
              </a:rPr>
              <a:t>load_wine</a:t>
            </a:r>
            <a:r>
              <a:rPr lang="ro-RO" b="1" dirty="0">
                <a:latin typeface="Circe" panose="020B0604020202020204" charset="-18"/>
              </a:rPr>
              <a:t>()</a:t>
            </a:r>
          </a:p>
          <a:p>
            <a:pPr lvl="1">
              <a:lnSpc>
                <a:spcPct val="150000"/>
              </a:lnSpc>
            </a:pPr>
            <a:r>
              <a:rPr lang="ro-RO" b="1" dirty="0">
                <a:latin typeface="Circe" panose="020B0604020202020204" charset="-18"/>
              </a:rPr>
              <a:t>X = </a:t>
            </a:r>
            <a:r>
              <a:rPr lang="ro-RO" b="1" dirty="0" err="1">
                <a:latin typeface="Circe" panose="020B0604020202020204" charset="-18"/>
              </a:rPr>
              <a:t>pd.DataFrame</a:t>
            </a:r>
            <a:r>
              <a:rPr lang="ro-RO" b="1" dirty="0">
                <a:latin typeface="Circe" panose="020B0604020202020204" charset="-18"/>
              </a:rPr>
              <a:t>(</a:t>
            </a:r>
            <a:r>
              <a:rPr lang="ro-RO" b="1" dirty="0" err="1">
                <a:latin typeface="Circe" panose="020B0604020202020204" charset="-18"/>
              </a:rPr>
              <a:t>wine_data.data</a:t>
            </a:r>
            <a:r>
              <a:rPr lang="ro-RO" b="1" dirty="0">
                <a:latin typeface="Circe" panose="020B0604020202020204" charset="-18"/>
              </a:rPr>
              <a:t>, </a:t>
            </a:r>
            <a:r>
              <a:rPr lang="ro-RO" b="1" dirty="0" err="1">
                <a:latin typeface="Circe" panose="020B0604020202020204" charset="-18"/>
              </a:rPr>
              <a:t>columns</a:t>
            </a:r>
            <a:r>
              <a:rPr lang="ro-RO" b="1" dirty="0">
                <a:latin typeface="Circe" panose="020B0604020202020204" charset="-18"/>
              </a:rPr>
              <a:t>=</a:t>
            </a:r>
            <a:r>
              <a:rPr lang="ro-RO" b="1" dirty="0" err="1">
                <a:latin typeface="Circe" panose="020B0604020202020204" charset="-18"/>
              </a:rPr>
              <a:t>wine_data.feature_names</a:t>
            </a:r>
            <a:r>
              <a:rPr lang="ro-RO" b="1" dirty="0">
                <a:latin typeface="Circe" panose="020B0604020202020204" charset="-18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ro-RO" b="1" dirty="0">
                <a:latin typeface="Circe" panose="020B0604020202020204" charset="-18"/>
              </a:rPr>
              <a:t>y = </a:t>
            </a:r>
            <a:r>
              <a:rPr lang="ro-RO" b="1" dirty="0" err="1">
                <a:latin typeface="Circe" panose="020B0604020202020204" charset="-18"/>
              </a:rPr>
              <a:t>pd.Series</a:t>
            </a:r>
            <a:r>
              <a:rPr lang="ro-RO" b="1" dirty="0">
                <a:latin typeface="Circe" panose="020B0604020202020204" charset="-18"/>
              </a:rPr>
              <a:t>(</a:t>
            </a:r>
            <a:r>
              <a:rPr lang="ro-RO" b="1" dirty="0" err="1">
                <a:latin typeface="Circe" panose="020B0604020202020204" charset="-18"/>
              </a:rPr>
              <a:t>wine_data.target</a:t>
            </a:r>
            <a:r>
              <a:rPr lang="ro-RO" b="1" dirty="0">
                <a:latin typeface="Circe" panose="020B0604020202020204" charset="-18"/>
              </a:rPr>
              <a:t>, </a:t>
            </a:r>
            <a:r>
              <a:rPr lang="ro-RO" b="1" dirty="0" err="1">
                <a:latin typeface="Circe" panose="020B0604020202020204" charset="-18"/>
              </a:rPr>
              <a:t>name</a:t>
            </a:r>
            <a:r>
              <a:rPr lang="ro-RO" b="1" dirty="0">
                <a:latin typeface="Circe" panose="020B0604020202020204" charset="-18"/>
              </a:rPr>
              <a:t>='</a:t>
            </a:r>
            <a:r>
              <a:rPr lang="ro-RO" b="1" dirty="0" err="1">
                <a:latin typeface="Circe" panose="020B0604020202020204" charset="-18"/>
              </a:rPr>
              <a:t>target</a:t>
            </a:r>
            <a:r>
              <a:rPr lang="ro-RO" b="1" dirty="0">
                <a:latin typeface="Circe" panose="020B0604020202020204" charset="-18"/>
              </a:rPr>
              <a:t>')</a:t>
            </a:r>
          </a:p>
          <a:p>
            <a:pPr lvl="1">
              <a:lnSpc>
                <a:spcPct val="150000"/>
              </a:lnSpc>
            </a:pPr>
            <a:endParaRPr lang="ro-RO" b="1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endParaRPr lang="ro-RO" b="1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r>
              <a:rPr lang="ro-RO" b="1" dirty="0" err="1">
                <a:latin typeface="Circe" panose="020B0604020202020204" charset="-18"/>
              </a:rPr>
              <a:t>X_train</a:t>
            </a:r>
            <a:r>
              <a:rPr lang="ro-RO" b="1" dirty="0">
                <a:latin typeface="Circe" panose="020B0604020202020204" charset="-18"/>
              </a:rPr>
              <a:t>, </a:t>
            </a:r>
            <a:r>
              <a:rPr lang="ro-RO" b="1" dirty="0" err="1">
                <a:latin typeface="Circe" panose="020B0604020202020204" charset="-18"/>
              </a:rPr>
              <a:t>X_test</a:t>
            </a:r>
            <a:r>
              <a:rPr lang="ro-RO" b="1" dirty="0">
                <a:latin typeface="Circe" panose="020B0604020202020204" charset="-18"/>
              </a:rPr>
              <a:t>, </a:t>
            </a:r>
            <a:r>
              <a:rPr lang="ro-RO" b="1" dirty="0" err="1">
                <a:latin typeface="Circe" panose="020B0604020202020204" charset="-18"/>
              </a:rPr>
              <a:t>y_train</a:t>
            </a:r>
            <a:r>
              <a:rPr lang="ro-RO" b="1" dirty="0">
                <a:latin typeface="Circe" panose="020B0604020202020204" charset="-18"/>
              </a:rPr>
              <a:t>, </a:t>
            </a:r>
            <a:r>
              <a:rPr lang="ro-RO" b="1" dirty="0" err="1">
                <a:latin typeface="Circe" panose="020B0604020202020204" charset="-18"/>
              </a:rPr>
              <a:t>y_test</a:t>
            </a:r>
            <a:r>
              <a:rPr lang="ro-RO" b="1" dirty="0">
                <a:latin typeface="Circe" panose="020B0604020202020204" charset="-18"/>
              </a:rPr>
              <a:t> = </a:t>
            </a:r>
            <a:r>
              <a:rPr lang="ro-RO" b="1" dirty="0" err="1">
                <a:latin typeface="Circe" panose="020B0604020202020204" charset="-18"/>
              </a:rPr>
              <a:t>train_test_split</a:t>
            </a:r>
            <a:r>
              <a:rPr lang="ro-RO" b="1" dirty="0">
                <a:latin typeface="Circe" panose="020B0604020202020204" charset="-18"/>
              </a:rPr>
              <a:t>(X, y, </a:t>
            </a:r>
            <a:r>
              <a:rPr lang="ro-RO" b="1" dirty="0" err="1">
                <a:latin typeface="Circe" panose="020B0604020202020204" charset="-18"/>
              </a:rPr>
              <a:t>test_size</a:t>
            </a:r>
            <a:r>
              <a:rPr lang="ro-RO" b="1" dirty="0">
                <a:latin typeface="Circe" panose="020B0604020202020204" charset="-18"/>
              </a:rPr>
              <a:t>=0.2, </a:t>
            </a:r>
            <a:r>
              <a:rPr lang="ro-RO" b="1" dirty="0" err="1">
                <a:latin typeface="Circe" panose="020B0604020202020204" charset="-18"/>
              </a:rPr>
              <a:t>random_state</a:t>
            </a:r>
            <a:r>
              <a:rPr lang="ro-RO" b="1" dirty="0">
                <a:latin typeface="Circe" panose="020B0604020202020204" charset="-18"/>
              </a:rPr>
              <a:t>=42)</a:t>
            </a:r>
          </a:p>
          <a:p>
            <a:pPr lvl="1">
              <a:lnSpc>
                <a:spcPct val="150000"/>
              </a:lnSpc>
            </a:pPr>
            <a:endParaRPr lang="ro-RO" b="1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r>
              <a:rPr lang="ro-RO" b="1" dirty="0" err="1">
                <a:latin typeface="Circe" panose="020B0604020202020204" charset="-18"/>
              </a:rPr>
              <a:t>decision_tree</a:t>
            </a:r>
            <a:r>
              <a:rPr lang="ro-RO" b="1" dirty="0">
                <a:latin typeface="Circe" panose="020B0604020202020204" charset="-18"/>
              </a:rPr>
              <a:t> = </a:t>
            </a:r>
            <a:r>
              <a:rPr lang="ro-RO" b="1" dirty="0" err="1">
                <a:latin typeface="Circe" panose="020B0604020202020204" charset="-18"/>
              </a:rPr>
              <a:t>DecisionTreeClassifier</a:t>
            </a:r>
            <a:r>
              <a:rPr lang="ro-RO" b="1" dirty="0">
                <a:latin typeface="Circe" panose="020B0604020202020204" charset="-18"/>
              </a:rPr>
              <a:t>(</a:t>
            </a:r>
            <a:r>
              <a:rPr lang="ro-RO" b="1" dirty="0" err="1">
                <a:latin typeface="Circe" panose="020B0604020202020204" charset="-18"/>
              </a:rPr>
              <a:t>random_state</a:t>
            </a:r>
            <a:r>
              <a:rPr lang="ro-RO" b="1" dirty="0">
                <a:latin typeface="Circe" panose="020B0604020202020204" charset="-18"/>
              </a:rPr>
              <a:t>=42)</a:t>
            </a:r>
          </a:p>
          <a:p>
            <a:pPr lvl="1">
              <a:lnSpc>
                <a:spcPct val="150000"/>
              </a:lnSpc>
            </a:pPr>
            <a:r>
              <a:rPr lang="ro-RO" b="1" dirty="0" err="1">
                <a:latin typeface="Circe" panose="020B0604020202020204" charset="-18"/>
              </a:rPr>
              <a:t>decision_tree.fit</a:t>
            </a:r>
            <a:r>
              <a:rPr lang="ro-RO" b="1" dirty="0">
                <a:latin typeface="Circe" panose="020B0604020202020204" charset="-18"/>
              </a:rPr>
              <a:t>(</a:t>
            </a:r>
            <a:r>
              <a:rPr lang="ro-RO" b="1" dirty="0" err="1">
                <a:latin typeface="Circe" panose="020B0604020202020204" charset="-18"/>
              </a:rPr>
              <a:t>X_train</a:t>
            </a:r>
            <a:r>
              <a:rPr lang="ro-RO" b="1" dirty="0">
                <a:latin typeface="Circe" panose="020B0604020202020204" charset="-18"/>
              </a:rPr>
              <a:t>, </a:t>
            </a:r>
            <a:r>
              <a:rPr lang="ro-RO" b="1" dirty="0" err="1">
                <a:latin typeface="Circe" panose="020B0604020202020204" charset="-18"/>
              </a:rPr>
              <a:t>y_train</a:t>
            </a:r>
            <a:r>
              <a:rPr lang="ro-RO" b="1" dirty="0">
                <a:latin typeface="Circe" panose="020B0604020202020204" charset="-18"/>
              </a:rPr>
              <a:t>)</a:t>
            </a:r>
          </a:p>
          <a:p>
            <a:pPr lvl="1">
              <a:lnSpc>
                <a:spcPct val="150000"/>
              </a:lnSpc>
            </a:pPr>
            <a:endParaRPr lang="ro-RO" b="1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r>
              <a:rPr lang="ro-RO" b="1" dirty="0" err="1">
                <a:latin typeface="Circe" panose="020B0604020202020204" charset="-18"/>
              </a:rPr>
              <a:t>y_pred</a:t>
            </a:r>
            <a:r>
              <a:rPr lang="ro-RO" b="1" dirty="0">
                <a:latin typeface="Circe" panose="020B0604020202020204" charset="-18"/>
              </a:rPr>
              <a:t> = </a:t>
            </a:r>
            <a:r>
              <a:rPr lang="ro-RO" b="1" dirty="0" err="1">
                <a:latin typeface="Circe" panose="020B0604020202020204" charset="-18"/>
              </a:rPr>
              <a:t>decision_tree.predict</a:t>
            </a:r>
            <a:r>
              <a:rPr lang="ro-RO" b="1" dirty="0">
                <a:latin typeface="Circe" panose="020B0604020202020204" charset="-18"/>
              </a:rPr>
              <a:t>(</a:t>
            </a:r>
            <a:r>
              <a:rPr lang="ro-RO" b="1" dirty="0" err="1">
                <a:latin typeface="Circe" panose="020B0604020202020204" charset="-18"/>
              </a:rPr>
              <a:t>X_test</a:t>
            </a:r>
            <a:r>
              <a:rPr lang="ro-RO" b="1" dirty="0">
                <a:latin typeface="Circe" panose="020B0604020202020204" charset="-18"/>
              </a:rPr>
              <a:t>)</a:t>
            </a:r>
          </a:p>
          <a:p>
            <a:pPr lvl="1">
              <a:lnSpc>
                <a:spcPct val="150000"/>
              </a:lnSpc>
            </a:pPr>
            <a:endParaRPr lang="ro-RO" b="1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endParaRPr lang="ro-RO" b="1" dirty="0">
              <a:latin typeface="Circe" panose="020B0604020202020204" charset="-18"/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3B6138C1-A605-427B-AF1F-B6AAEB097014}"/>
              </a:ext>
            </a:extLst>
          </p:cNvPr>
          <p:cNvSpPr/>
          <p:nvPr/>
        </p:nvSpPr>
        <p:spPr>
          <a:xfrm>
            <a:off x="914400" y="8230692"/>
            <a:ext cx="362002" cy="1470057"/>
          </a:xfrm>
          <a:custGeom>
            <a:avLst/>
            <a:gdLst/>
            <a:ahLst/>
            <a:cxnLst/>
            <a:rect l="l" t="t" r="r" b="b"/>
            <a:pathLst>
              <a:path w="362002" h="1470057">
                <a:moveTo>
                  <a:pt x="0" y="0"/>
                </a:moveTo>
                <a:lnTo>
                  <a:pt x="362001" y="0"/>
                </a:lnTo>
                <a:lnTo>
                  <a:pt x="362001" y="1470058"/>
                </a:lnTo>
                <a:lnTo>
                  <a:pt x="0" y="147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7">
            <a:extLst>
              <a:ext uri="{FF2B5EF4-FFF2-40B4-BE49-F238E27FC236}">
                <a16:creationId xmlns:a16="http://schemas.microsoft.com/office/drawing/2014/main" id="{ED92B77F-A42C-4D8C-8065-0B9209CDC840}"/>
              </a:ext>
            </a:extLst>
          </p:cNvPr>
          <p:cNvSpPr/>
          <p:nvPr/>
        </p:nvSpPr>
        <p:spPr>
          <a:xfrm flipH="1">
            <a:off x="15849600" y="5067300"/>
            <a:ext cx="1905000" cy="4705781"/>
          </a:xfrm>
          <a:custGeom>
            <a:avLst/>
            <a:gdLst/>
            <a:ahLst/>
            <a:cxnLst/>
            <a:rect l="l" t="t" r="r" b="b"/>
            <a:pathLst>
              <a:path w="761443" h="1885419">
                <a:moveTo>
                  <a:pt x="0" y="0"/>
                </a:moveTo>
                <a:lnTo>
                  <a:pt x="761443" y="0"/>
                </a:lnTo>
                <a:lnTo>
                  <a:pt x="761443" y="1885419"/>
                </a:lnTo>
                <a:lnTo>
                  <a:pt x="0" y="1885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259515-9B56-4D09-9EBF-4E1D38EF5186}"/>
              </a:ext>
            </a:extLst>
          </p:cNvPr>
          <p:cNvSpPr txBox="1"/>
          <p:nvPr/>
        </p:nvSpPr>
        <p:spPr>
          <a:xfrm>
            <a:off x="10049856" y="868741"/>
            <a:ext cx="4952999" cy="826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ro-RO" b="1" dirty="0" err="1">
                <a:latin typeface="Circe" panose="020B0604020202020204" charset="-18"/>
              </a:rPr>
              <a:t>accuracy</a:t>
            </a:r>
            <a:r>
              <a:rPr lang="ro-RO" b="1" dirty="0">
                <a:latin typeface="Circe" panose="020B0604020202020204" charset="-18"/>
              </a:rPr>
              <a:t> = </a:t>
            </a:r>
            <a:r>
              <a:rPr lang="ro-RO" b="1" dirty="0" err="1">
                <a:latin typeface="Circe" panose="020B0604020202020204" charset="-18"/>
              </a:rPr>
              <a:t>accuracy_score</a:t>
            </a:r>
            <a:r>
              <a:rPr lang="ro-RO" b="1" dirty="0">
                <a:latin typeface="Circe" panose="020B0604020202020204" charset="-18"/>
              </a:rPr>
              <a:t>(</a:t>
            </a:r>
            <a:r>
              <a:rPr lang="ro-RO" b="1" dirty="0" err="1">
                <a:latin typeface="Circe" panose="020B0604020202020204" charset="-18"/>
              </a:rPr>
              <a:t>y_test</a:t>
            </a:r>
            <a:r>
              <a:rPr lang="ro-RO" b="1" dirty="0">
                <a:latin typeface="Circe" panose="020B0604020202020204" charset="-18"/>
              </a:rPr>
              <a:t>, </a:t>
            </a:r>
            <a:r>
              <a:rPr lang="ro-RO" b="1" dirty="0" err="1">
                <a:latin typeface="Circe" panose="020B0604020202020204" charset="-18"/>
              </a:rPr>
              <a:t>y_pred</a:t>
            </a:r>
            <a:r>
              <a:rPr lang="ro-RO" b="1" dirty="0">
                <a:latin typeface="Circe" panose="020B0604020202020204" charset="-18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ro-RO" b="1" dirty="0" err="1">
                <a:latin typeface="Circe" panose="020B0604020202020204" charset="-18"/>
              </a:rPr>
              <a:t>conf_matrix</a:t>
            </a:r>
            <a:r>
              <a:rPr lang="ro-RO" b="1" dirty="0">
                <a:latin typeface="Circe" panose="020B0604020202020204" charset="-18"/>
              </a:rPr>
              <a:t> = </a:t>
            </a:r>
            <a:r>
              <a:rPr lang="ro-RO" b="1" dirty="0" err="1">
                <a:latin typeface="Circe" panose="020B0604020202020204" charset="-18"/>
              </a:rPr>
              <a:t>confusion_matrix</a:t>
            </a:r>
            <a:r>
              <a:rPr lang="ro-RO" b="1" dirty="0">
                <a:latin typeface="Circe" panose="020B0604020202020204" charset="-18"/>
              </a:rPr>
              <a:t>(</a:t>
            </a:r>
            <a:r>
              <a:rPr lang="ro-RO" b="1" dirty="0" err="1">
                <a:latin typeface="Circe" panose="020B0604020202020204" charset="-18"/>
              </a:rPr>
              <a:t>y_test</a:t>
            </a:r>
            <a:r>
              <a:rPr lang="ro-RO" b="1" dirty="0">
                <a:latin typeface="Circe" panose="020B0604020202020204" charset="-18"/>
              </a:rPr>
              <a:t>, </a:t>
            </a:r>
            <a:r>
              <a:rPr lang="ro-RO" b="1" dirty="0" err="1">
                <a:latin typeface="Circe" panose="020B0604020202020204" charset="-18"/>
              </a:rPr>
              <a:t>y_pred</a:t>
            </a:r>
            <a:r>
              <a:rPr lang="ro-RO" b="1" dirty="0">
                <a:latin typeface="Circe" panose="020B0604020202020204" charset="-18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ro-RO" b="1" dirty="0" err="1">
                <a:latin typeface="Circe" panose="020B0604020202020204" charset="-18"/>
              </a:rPr>
              <a:t>classification_rep</a:t>
            </a:r>
            <a:r>
              <a:rPr lang="ro-RO" b="1" dirty="0">
                <a:latin typeface="Circe" panose="020B0604020202020204" charset="-18"/>
              </a:rPr>
              <a:t> = </a:t>
            </a:r>
            <a:r>
              <a:rPr lang="ro-RO" b="1" dirty="0" err="1">
                <a:latin typeface="Circe" panose="020B0604020202020204" charset="-18"/>
              </a:rPr>
              <a:t>classification_report</a:t>
            </a:r>
            <a:r>
              <a:rPr lang="ro-RO" b="1" dirty="0">
                <a:latin typeface="Circe" panose="020B0604020202020204" charset="-18"/>
              </a:rPr>
              <a:t>(</a:t>
            </a:r>
            <a:r>
              <a:rPr lang="ro-RO" b="1" dirty="0" err="1">
                <a:latin typeface="Circe" panose="020B0604020202020204" charset="-18"/>
              </a:rPr>
              <a:t>y_test</a:t>
            </a:r>
            <a:r>
              <a:rPr lang="ro-RO" b="1" dirty="0">
                <a:latin typeface="Circe" panose="020B0604020202020204" charset="-18"/>
              </a:rPr>
              <a:t>, </a:t>
            </a:r>
            <a:r>
              <a:rPr lang="ro-RO" b="1" dirty="0" err="1">
                <a:latin typeface="Circe" panose="020B0604020202020204" charset="-18"/>
              </a:rPr>
              <a:t>y_pred</a:t>
            </a:r>
            <a:r>
              <a:rPr lang="ro-RO" b="1" dirty="0">
                <a:latin typeface="Circe" panose="020B0604020202020204" charset="-18"/>
              </a:rPr>
              <a:t>)</a:t>
            </a:r>
            <a:endParaRPr lang="en-US" b="1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endParaRPr lang="en-US" b="1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r>
              <a:rPr lang="ro-RO" b="1" dirty="0">
                <a:latin typeface="Circe" panose="020B0604020202020204" charset="-18"/>
              </a:rPr>
              <a:t>print(</a:t>
            </a:r>
            <a:r>
              <a:rPr lang="ro-RO" b="1" dirty="0" err="1">
                <a:latin typeface="Circe" panose="020B0604020202020204" charset="-18"/>
              </a:rPr>
              <a:t>f'Accuracy</a:t>
            </a:r>
            <a:r>
              <a:rPr lang="ro-RO" b="1" dirty="0">
                <a:latin typeface="Circe" panose="020B0604020202020204" charset="-18"/>
              </a:rPr>
              <a:t>: {accuracy:.2f}')</a:t>
            </a:r>
          </a:p>
          <a:p>
            <a:pPr lvl="1">
              <a:lnSpc>
                <a:spcPct val="150000"/>
              </a:lnSpc>
            </a:pPr>
            <a:r>
              <a:rPr lang="ro-RO" b="1" dirty="0">
                <a:latin typeface="Circe" panose="020B0604020202020204" charset="-18"/>
              </a:rPr>
              <a:t>print('\</a:t>
            </a:r>
            <a:r>
              <a:rPr lang="ro-RO" b="1" dirty="0" err="1">
                <a:latin typeface="Circe" panose="020B0604020202020204" charset="-18"/>
              </a:rPr>
              <a:t>nConfusion</a:t>
            </a:r>
            <a:r>
              <a:rPr lang="ro-RO" b="1" dirty="0">
                <a:latin typeface="Circe" panose="020B0604020202020204" charset="-18"/>
              </a:rPr>
              <a:t> </a:t>
            </a:r>
            <a:r>
              <a:rPr lang="ro-RO" b="1" dirty="0" err="1">
                <a:latin typeface="Circe" panose="020B0604020202020204" charset="-18"/>
              </a:rPr>
              <a:t>Matrix</a:t>
            </a:r>
            <a:r>
              <a:rPr lang="ro-RO" b="1" dirty="0">
                <a:latin typeface="Circe" panose="020B0604020202020204" charset="-18"/>
              </a:rPr>
              <a:t>:')</a:t>
            </a:r>
          </a:p>
          <a:p>
            <a:pPr lvl="1">
              <a:lnSpc>
                <a:spcPct val="150000"/>
              </a:lnSpc>
            </a:pPr>
            <a:r>
              <a:rPr lang="ro-RO" b="1" dirty="0">
                <a:latin typeface="Circe" panose="020B0604020202020204" charset="-18"/>
              </a:rPr>
              <a:t>print(</a:t>
            </a:r>
            <a:r>
              <a:rPr lang="ro-RO" b="1" dirty="0" err="1">
                <a:latin typeface="Circe" panose="020B0604020202020204" charset="-18"/>
              </a:rPr>
              <a:t>conf_matrix</a:t>
            </a:r>
            <a:r>
              <a:rPr lang="ro-RO" b="1" dirty="0">
                <a:latin typeface="Circe" panose="020B0604020202020204" charset="-18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ro-RO" b="1" dirty="0">
                <a:latin typeface="Circe" panose="020B0604020202020204" charset="-18"/>
              </a:rPr>
              <a:t>print('\</a:t>
            </a:r>
            <a:r>
              <a:rPr lang="ro-RO" b="1" dirty="0" err="1">
                <a:latin typeface="Circe" panose="020B0604020202020204" charset="-18"/>
              </a:rPr>
              <a:t>nClassification</a:t>
            </a:r>
            <a:r>
              <a:rPr lang="ro-RO" b="1" dirty="0">
                <a:latin typeface="Circe" panose="020B0604020202020204" charset="-18"/>
              </a:rPr>
              <a:t> Report:')</a:t>
            </a:r>
          </a:p>
          <a:p>
            <a:pPr lvl="1">
              <a:lnSpc>
                <a:spcPct val="150000"/>
              </a:lnSpc>
            </a:pPr>
            <a:r>
              <a:rPr lang="ro-RO" b="1" dirty="0">
                <a:latin typeface="Circe" panose="020B0604020202020204" charset="-18"/>
              </a:rPr>
              <a:t>print(</a:t>
            </a:r>
            <a:r>
              <a:rPr lang="ro-RO" b="1" dirty="0" err="1">
                <a:latin typeface="Circe" panose="020B0604020202020204" charset="-18"/>
              </a:rPr>
              <a:t>classification_rep</a:t>
            </a:r>
            <a:r>
              <a:rPr lang="ro-RO" b="1" dirty="0">
                <a:latin typeface="Circe" panose="020B0604020202020204" charset="-18"/>
              </a:rPr>
              <a:t>)</a:t>
            </a:r>
          </a:p>
          <a:p>
            <a:pPr lvl="1">
              <a:lnSpc>
                <a:spcPct val="150000"/>
              </a:lnSpc>
            </a:pPr>
            <a:endParaRPr lang="ro-RO" b="1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r>
              <a:rPr lang="ro-RO" b="1" dirty="0" err="1">
                <a:latin typeface="Circe" panose="020B0604020202020204" charset="-18"/>
              </a:rPr>
              <a:t>from</a:t>
            </a:r>
            <a:r>
              <a:rPr lang="ro-RO" b="1" dirty="0">
                <a:latin typeface="Circe" panose="020B0604020202020204" charset="-18"/>
              </a:rPr>
              <a:t> </a:t>
            </a:r>
            <a:r>
              <a:rPr lang="ro-RO" b="1" dirty="0" err="1">
                <a:latin typeface="Circe" panose="020B0604020202020204" charset="-18"/>
              </a:rPr>
              <a:t>sklearn.tree</a:t>
            </a:r>
            <a:r>
              <a:rPr lang="ro-RO" b="1" dirty="0">
                <a:latin typeface="Circe" panose="020B0604020202020204" charset="-18"/>
              </a:rPr>
              <a:t> import </a:t>
            </a:r>
            <a:r>
              <a:rPr lang="ro-RO" b="1" dirty="0" err="1">
                <a:latin typeface="Circe" panose="020B0604020202020204" charset="-18"/>
              </a:rPr>
              <a:t>plot_tree</a:t>
            </a:r>
            <a:endParaRPr lang="ro-RO" b="1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endParaRPr lang="ro-RO" b="1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r>
              <a:rPr lang="ro-RO" b="1" dirty="0" err="1">
                <a:latin typeface="Circe" panose="020B0604020202020204" charset="-18"/>
              </a:rPr>
              <a:t>plt.figure</a:t>
            </a:r>
            <a:r>
              <a:rPr lang="ro-RO" b="1" dirty="0">
                <a:latin typeface="Circe" panose="020B0604020202020204" charset="-18"/>
              </a:rPr>
              <a:t>(</a:t>
            </a:r>
            <a:r>
              <a:rPr lang="ro-RO" b="1" dirty="0" err="1">
                <a:latin typeface="Circe" panose="020B0604020202020204" charset="-18"/>
              </a:rPr>
              <a:t>figsize</a:t>
            </a:r>
            <a:r>
              <a:rPr lang="ro-RO" b="1" dirty="0">
                <a:latin typeface="Circe" panose="020B0604020202020204" charset="-18"/>
              </a:rPr>
              <a:t>=(12, 8))</a:t>
            </a:r>
          </a:p>
          <a:p>
            <a:pPr lvl="1">
              <a:lnSpc>
                <a:spcPct val="150000"/>
              </a:lnSpc>
            </a:pPr>
            <a:r>
              <a:rPr lang="ro-RO" b="1" dirty="0" err="1">
                <a:latin typeface="Circe" panose="020B0604020202020204" charset="-18"/>
              </a:rPr>
              <a:t>plot_tree</a:t>
            </a:r>
            <a:r>
              <a:rPr lang="ro-RO" b="1" dirty="0">
                <a:latin typeface="Circe" panose="020B0604020202020204" charset="-18"/>
              </a:rPr>
              <a:t>(</a:t>
            </a:r>
            <a:r>
              <a:rPr lang="ro-RO" b="1" dirty="0" err="1">
                <a:latin typeface="Circe" panose="020B0604020202020204" charset="-18"/>
              </a:rPr>
              <a:t>decision_tree</a:t>
            </a:r>
            <a:r>
              <a:rPr lang="ro-RO" b="1" dirty="0">
                <a:latin typeface="Circe" panose="020B0604020202020204" charset="-18"/>
              </a:rPr>
              <a:t>, </a:t>
            </a:r>
            <a:r>
              <a:rPr lang="ro-RO" b="1" dirty="0" err="1">
                <a:latin typeface="Circe" panose="020B0604020202020204" charset="-18"/>
              </a:rPr>
              <a:t>filled</a:t>
            </a:r>
            <a:r>
              <a:rPr lang="ro-RO" b="1" dirty="0">
                <a:latin typeface="Circe" panose="020B0604020202020204" charset="-18"/>
              </a:rPr>
              <a:t>=</a:t>
            </a:r>
            <a:r>
              <a:rPr lang="ro-RO" b="1" dirty="0" err="1">
                <a:latin typeface="Circe" panose="020B0604020202020204" charset="-18"/>
              </a:rPr>
              <a:t>True</a:t>
            </a:r>
            <a:r>
              <a:rPr lang="ro-RO" b="1" dirty="0">
                <a:latin typeface="Circe" panose="020B0604020202020204" charset="-18"/>
              </a:rPr>
              <a:t>, </a:t>
            </a:r>
            <a:r>
              <a:rPr lang="ro-RO" b="1" dirty="0" err="1">
                <a:latin typeface="Circe" panose="020B0604020202020204" charset="-18"/>
              </a:rPr>
              <a:t>feature_names</a:t>
            </a:r>
            <a:r>
              <a:rPr lang="ro-RO" b="1" dirty="0">
                <a:latin typeface="Circe" panose="020B0604020202020204" charset="-18"/>
              </a:rPr>
              <a:t>=</a:t>
            </a:r>
            <a:r>
              <a:rPr lang="ro-RO" b="1" dirty="0" err="1">
                <a:latin typeface="Circe" panose="020B0604020202020204" charset="-18"/>
              </a:rPr>
              <a:t>X.columns</a:t>
            </a:r>
            <a:r>
              <a:rPr lang="ro-RO" b="1" dirty="0">
                <a:latin typeface="Circe" panose="020B0604020202020204" charset="-18"/>
              </a:rPr>
              <a:t>, </a:t>
            </a:r>
            <a:r>
              <a:rPr lang="ro-RO" b="1" dirty="0" err="1">
                <a:latin typeface="Circe" panose="020B0604020202020204" charset="-18"/>
              </a:rPr>
              <a:t>class_names</a:t>
            </a:r>
            <a:r>
              <a:rPr lang="ro-RO" b="1" dirty="0">
                <a:latin typeface="Circe" panose="020B0604020202020204" charset="-18"/>
              </a:rPr>
              <a:t>=</a:t>
            </a:r>
            <a:r>
              <a:rPr lang="ro-RO" b="1" dirty="0" err="1">
                <a:latin typeface="Circe" panose="020B0604020202020204" charset="-18"/>
              </a:rPr>
              <a:t>wine_data.target_names</a:t>
            </a:r>
            <a:r>
              <a:rPr lang="ro-RO" b="1" dirty="0">
                <a:latin typeface="Circe" panose="020B0604020202020204" charset="-18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ro-RO" b="1" dirty="0" err="1">
                <a:latin typeface="Circe" panose="020B0604020202020204" charset="-18"/>
              </a:rPr>
              <a:t>plt.show</a:t>
            </a:r>
            <a:r>
              <a:rPr lang="ro-RO" b="1" dirty="0">
                <a:latin typeface="Circe" panose="020B0604020202020204" charset="-18"/>
              </a:rPr>
              <a:t>()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255795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4089" y="658487"/>
            <a:ext cx="3675473" cy="315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648"/>
              </a:lnSpc>
              <a:spcBef>
                <a:spcPct val="0"/>
              </a:spcBef>
            </a:pPr>
            <a:r>
              <a:rPr lang="en-US" sz="20540" dirty="0">
                <a:solidFill>
                  <a:srgbClr val="FDF5E5"/>
                </a:solidFill>
                <a:latin typeface="Cinzel Decorative"/>
              </a:rPr>
              <a:t>04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12207492" y="4534360"/>
            <a:ext cx="8504563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79"/>
              </a:lnSpc>
              <a:spcBef>
                <a:spcPct val="0"/>
              </a:spcBef>
            </a:pPr>
            <a:r>
              <a:rPr lang="en-US" sz="7899" dirty="0">
                <a:solidFill>
                  <a:srgbClr val="FDF5E5"/>
                </a:solidFill>
                <a:latin typeface="Cinzel Decorative"/>
              </a:rPr>
              <a:t>REZULTATE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D64C99-E711-407C-8962-900C5E6241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61932" t="52141" r="9725" b="13618"/>
          <a:stretch/>
        </p:blipFill>
        <p:spPr>
          <a:xfrm>
            <a:off x="5562600" y="2618114"/>
            <a:ext cx="6558867" cy="553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53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8" name="Freeform 12">
            <a:extLst>
              <a:ext uri="{FF2B5EF4-FFF2-40B4-BE49-F238E27FC236}">
                <a16:creationId xmlns:a16="http://schemas.microsoft.com/office/drawing/2014/main" id="{6D1CCA4F-9835-4D01-A247-80A3B401E57C}"/>
              </a:ext>
            </a:extLst>
          </p:cNvPr>
          <p:cNvSpPr/>
          <p:nvPr/>
        </p:nvSpPr>
        <p:spPr>
          <a:xfrm>
            <a:off x="14210345" y="217165"/>
            <a:ext cx="4391000" cy="4544373"/>
          </a:xfrm>
          <a:custGeom>
            <a:avLst/>
            <a:gdLst/>
            <a:ahLst/>
            <a:cxnLst/>
            <a:rect l="l" t="t" r="r" b="b"/>
            <a:pathLst>
              <a:path w="4391000" h="4544373">
                <a:moveTo>
                  <a:pt x="0" y="0"/>
                </a:moveTo>
                <a:lnTo>
                  <a:pt x="4391001" y="0"/>
                </a:lnTo>
                <a:lnTo>
                  <a:pt x="4391001" y="4544373"/>
                </a:lnTo>
                <a:lnTo>
                  <a:pt x="0" y="454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DB9E570F-17F9-47F3-80F6-268512DB9BD7}"/>
              </a:ext>
            </a:extLst>
          </p:cNvPr>
          <p:cNvSpPr/>
          <p:nvPr/>
        </p:nvSpPr>
        <p:spPr>
          <a:xfrm>
            <a:off x="609600" y="8548172"/>
            <a:ext cx="1211100" cy="1152578"/>
          </a:xfrm>
          <a:custGeom>
            <a:avLst/>
            <a:gdLst/>
            <a:ahLst/>
            <a:cxnLst/>
            <a:rect l="l" t="t" r="r" b="b"/>
            <a:pathLst>
              <a:path w="1211100" h="1152578">
                <a:moveTo>
                  <a:pt x="0" y="0"/>
                </a:moveTo>
                <a:lnTo>
                  <a:pt x="1211100" y="0"/>
                </a:lnTo>
                <a:lnTo>
                  <a:pt x="1211100" y="1152578"/>
                </a:lnTo>
                <a:lnTo>
                  <a:pt x="0" y="1152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50026B-DEF8-419F-A57F-A7F17F61C575}"/>
              </a:ext>
            </a:extLst>
          </p:cNvPr>
          <p:cNvSpPr txBox="1"/>
          <p:nvPr/>
        </p:nvSpPr>
        <p:spPr>
          <a:xfrm>
            <a:off x="12035282" y="3009186"/>
            <a:ext cx="6477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Accuracy: 0.94</a:t>
            </a:r>
          </a:p>
          <a:p>
            <a:endParaRPr lang="en-US" dirty="0"/>
          </a:p>
          <a:p>
            <a:r>
              <a:rPr lang="en-US" dirty="0"/>
              <a:t>Confusion Matrix:</a:t>
            </a:r>
          </a:p>
          <a:p>
            <a:r>
              <a:rPr lang="en-US" dirty="0"/>
              <a:t>[[13  1  0]</a:t>
            </a:r>
          </a:p>
          <a:p>
            <a:r>
              <a:rPr lang="en-US" dirty="0"/>
              <a:t> [ 0 14  0]</a:t>
            </a:r>
          </a:p>
          <a:p>
            <a:r>
              <a:rPr lang="en-US" dirty="0"/>
              <a:t> [ 1  0  7]]</a:t>
            </a:r>
          </a:p>
          <a:p>
            <a:endParaRPr lang="en-US" dirty="0"/>
          </a:p>
          <a:p>
            <a:r>
              <a:rPr lang="en-US" dirty="0"/>
              <a:t>Classification Report:</a:t>
            </a:r>
          </a:p>
          <a:p>
            <a:r>
              <a:rPr lang="en-US" dirty="0"/>
              <a:t>              precision    recall  f1-score   support</a:t>
            </a:r>
          </a:p>
          <a:p>
            <a:endParaRPr lang="en-US" dirty="0"/>
          </a:p>
          <a:p>
            <a:r>
              <a:rPr lang="en-US" dirty="0"/>
              <a:t>           0       0.93      0.93      0.93        14</a:t>
            </a:r>
          </a:p>
          <a:p>
            <a:r>
              <a:rPr lang="en-US" dirty="0"/>
              <a:t>           1       0.93      1.00      0.97        14</a:t>
            </a:r>
          </a:p>
          <a:p>
            <a:r>
              <a:rPr lang="en-US" dirty="0"/>
              <a:t>           2       1.00      0.88      0.93         8</a:t>
            </a:r>
          </a:p>
          <a:p>
            <a:endParaRPr lang="en-US" dirty="0"/>
          </a:p>
          <a:p>
            <a:r>
              <a:rPr lang="en-US" dirty="0"/>
              <a:t>    accuracy                           0.94        36</a:t>
            </a:r>
          </a:p>
          <a:p>
            <a:r>
              <a:rPr lang="en-US" dirty="0"/>
              <a:t>   macro avg       0.95      0.93      0.94        36</a:t>
            </a:r>
          </a:p>
          <a:p>
            <a:r>
              <a:rPr lang="en-US" dirty="0"/>
              <a:t>weighted avg       0.95      0.94      0.94        36</a:t>
            </a:r>
            <a:endParaRPr lang="ro-R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A52423-5575-469B-9735-E0E7C7D227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C0504D">
                <a:shade val="45000"/>
                <a:satMod val="135000"/>
              </a:srgbClr>
              <a:prstClr val="white"/>
            </a:duotone>
          </a:blip>
          <a:srcRect l="25416" t="13436" r="23751" b="20082"/>
          <a:stretch/>
        </p:blipFill>
        <p:spPr>
          <a:xfrm>
            <a:off x="619125" y="1127535"/>
            <a:ext cx="9879627" cy="72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65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584937" y="2566758"/>
            <a:ext cx="11118126" cy="5153484"/>
            <a:chOff x="0" y="0"/>
            <a:chExt cx="1369949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699489" cy="6350000"/>
            </a:xfrm>
            <a:custGeom>
              <a:avLst/>
              <a:gdLst/>
              <a:ahLst/>
              <a:cxnLst/>
              <a:rect l="l" t="t" r="r" b="b"/>
              <a:pathLst>
                <a:path w="13699489" h="6350000">
                  <a:moveTo>
                    <a:pt x="13699489" y="6350000"/>
                  </a:moveTo>
                  <a:lnTo>
                    <a:pt x="0" y="6350000"/>
                  </a:lnTo>
                  <a:lnTo>
                    <a:pt x="0" y="1899920"/>
                  </a:lnTo>
                  <a:cubicBezTo>
                    <a:pt x="0" y="1899920"/>
                    <a:pt x="2849880" y="0"/>
                    <a:pt x="6899910" y="0"/>
                  </a:cubicBezTo>
                  <a:cubicBezTo>
                    <a:pt x="11300460" y="0"/>
                    <a:pt x="13699489" y="1899920"/>
                    <a:pt x="13699489" y="1899920"/>
                  </a:cubicBezTo>
                  <a:lnTo>
                    <a:pt x="13699489" y="6350000"/>
                  </a:lnTo>
                  <a:close/>
                </a:path>
              </a:pathLst>
            </a:custGeom>
            <a:blipFill>
              <a:blip r:embed="rId2"/>
              <a:stretch>
                <a:fillRect t="-133759" b="-89648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64089" y="658487"/>
            <a:ext cx="3675473" cy="315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648"/>
              </a:lnSpc>
              <a:spcBef>
                <a:spcPct val="0"/>
              </a:spcBef>
            </a:pPr>
            <a:r>
              <a:rPr lang="en-US" sz="20540" dirty="0">
                <a:solidFill>
                  <a:srgbClr val="FDF5E5"/>
                </a:solidFill>
                <a:latin typeface="Cinzel Decorative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12207492" y="4534360"/>
            <a:ext cx="8504563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79"/>
              </a:lnSpc>
              <a:spcBef>
                <a:spcPct val="0"/>
              </a:spcBef>
            </a:pPr>
            <a:r>
              <a:rPr lang="en-US" sz="7899" dirty="0">
                <a:solidFill>
                  <a:srgbClr val="FDF5E5"/>
                </a:solidFill>
                <a:latin typeface="Cinzel Decorative"/>
              </a:rPr>
              <a:t>CONCLUZII</a:t>
            </a:r>
          </a:p>
        </p:txBody>
      </p:sp>
    </p:spTree>
    <p:extLst>
      <p:ext uri="{BB962C8B-B14F-4D97-AF65-F5344CB8AC3E}">
        <p14:creationId xmlns:p14="http://schemas.microsoft.com/office/powerpoint/2010/main" val="222114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321631"/>
            <a:ext cx="10252059" cy="9643738"/>
            <a:chOff x="0" y="0"/>
            <a:chExt cx="13669412" cy="12858317"/>
          </a:xfrm>
          <a:effectLst>
            <a:reflection endPos="0" dir="5400000" sy="-100000" algn="bl" rotWithShape="0"/>
          </a:effectLst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23879" b="13370"/>
            <a:stretch>
              <a:fillRect/>
            </a:stretch>
          </p:blipFill>
          <p:spPr>
            <a:xfrm>
              <a:off x="0" y="0"/>
              <a:ext cx="13669412" cy="12858317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20400" y="3467100"/>
            <a:ext cx="6818199" cy="2868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>
              <a:lnSpc>
                <a:spcPct val="150000"/>
              </a:lnSpc>
            </a:pPr>
            <a:r>
              <a:rPr lang="ro-RO" sz="2100" b="1" dirty="0">
                <a:latin typeface="Circe" panose="020B0604020202020204" charset="-18"/>
              </a:rPr>
              <a:t>Evaluarea Performanței:</a:t>
            </a:r>
            <a:r>
              <a:rPr lang="ro-RO" sz="2100" dirty="0">
                <a:latin typeface="Circe" panose="020B0604020202020204" charset="-18"/>
              </a:rPr>
              <a:t> Modelul a obținut o precizie ridicată, ceea ce indică o bună capacitate de clasificare.</a:t>
            </a:r>
            <a:endParaRPr lang="en-US" sz="2100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endParaRPr lang="ro-RO" sz="2100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r>
              <a:rPr lang="ro-RO" sz="2100" b="1" dirty="0">
                <a:latin typeface="Circe" panose="020B0604020202020204" charset="-18"/>
              </a:rPr>
              <a:t>Aplicabilitate:</a:t>
            </a:r>
            <a:r>
              <a:rPr lang="ro-RO" sz="2100" dirty="0">
                <a:latin typeface="Circe" panose="020B0604020202020204" charset="-18"/>
              </a:rPr>
              <a:t> Arborele de decizie poate fi util în clasificarea tipurilor de vin pe baza caracteristicilor acestora.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585138" y="8146599"/>
            <a:ext cx="3306074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923030"/>
                </a:solidFill>
                <a:latin typeface="Circe Bold"/>
              </a:rPr>
              <a:t>Principiu</a:t>
            </a:r>
            <a:r>
              <a:rPr lang="en-US" sz="2000" dirty="0">
                <a:solidFill>
                  <a:srgbClr val="923030"/>
                </a:solidFill>
                <a:latin typeface="Circe Bold"/>
              </a:rPr>
              <a:t> de </a:t>
            </a:r>
            <a:r>
              <a:rPr lang="en-US" sz="2000" dirty="0" err="1">
                <a:solidFill>
                  <a:srgbClr val="923030"/>
                </a:solidFill>
                <a:latin typeface="Circe Bold"/>
              </a:rPr>
              <a:t>functionare</a:t>
            </a:r>
            <a:endParaRPr lang="en-US" sz="2000" u="none" strike="noStrike" dirty="0">
              <a:solidFill>
                <a:srgbClr val="923030"/>
              </a:solidFill>
              <a:latin typeface="Circ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671560" y="8146600"/>
            <a:ext cx="3306074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923030"/>
                </a:solidFill>
                <a:latin typeface="Circe Bold"/>
              </a:rPr>
              <a:t>D</a:t>
            </a:r>
            <a:r>
              <a:rPr lang="en-US" sz="2000" u="none" strike="noStrike" dirty="0" err="1">
                <a:solidFill>
                  <a:srgbClr val="923030"/>
                </a:solidFill>
                <a:latin typeface="Circe Bold"/>
              </a:rPr>
              <a:t>omeniul</a:t>
            </a:r>
            <a:r>
              <a:rPr lang="en-US" sz="2000" u="none" strike="noStrike" dirty="0">
                <a:solidFill>
                  <a:srgbClr val="923030"/>
                </a:solidFill>
                <a:latin typeface="Circe Bold"/>
              </a:rPr>
              <a:t> de </a:t>
            </a:r>
            <a:r>
              <a:rPr lang="en-US" sz="2000" u="none" strike="noStrike" dirty="0" err="1">
                <a:solidFill>
                  <a:srgbClr val="923030"/>
                </a:solidFill>
                <a:latin typeface="Circe Bold"/>
              </a:rPr>
              <a:t>aplicabilitate</a:t>
            </a:r>
            <a:endParaRPr lang="en-US" sz="2000" u="none" strike="noStrike" dirty="0">
              <a:solidFill>
                <a:srgbClr val="923030"/>
              </a:solidFill>
              <a:latin typeface="Circe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493522" y="8146598"/>
            <a:ext cx="3794478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000" u="none" strike="noStrike" dirty="0" err="1">
                <a:solidFill>
                  <a:srgbClr val="923030"/>
                </a:solidFill>
                <a:latin typeface="Circe Bold"/>
              </a:rPr>
              <a:t>Detalii</a:t>
            </a:r>
            <a:r>
              <a:rPr lang="en-US" sz="2000" u="none" strike="noStrike" dirty="0">
                <a:solidFill>
                  <a:srgbClr val="923030"/>
                </a:solidFill>
                <a:latin typeface="Circe Bold"/>
              </a:rPr>
              <a:t> </a:t>
            </a:r>
            <a:r>
              <a:rPr lang="en-US" sz="2000" u="none" strike="noStrike" dirty="0" err="1">
                <a:solidFill>
                  <a:srgbClr val="923030"/>
                </a:solidFill>
                <a:latin typeface="Circe Bold"/>
              </a:rPr>
              <a:t>implementare</a:t>
            </a:r>
            <a:endParaRPr lang="en-US" sz="2000" u="none" strike="noStrike" dirty="0">
              <a:solidFill>
                <a:srgbClr val="923030"/>
              </a:solidFill>
              <a:latin typeface="Cir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999378" y="825990"/>
            <a:ext cx="10289245" cy="125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u="none" strike="noStrike" dirty="0">
                <a:solidFill>
                  <a:srgbClr val="923030"/>
                </a:solidFill>
                <a:latin typeface="Cinzel Decorative"/>
              </a:rPr>
              <a:t>CUPRINS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08385" y="7715250"/>
            <a:ext cx="137634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923030"/>
                </a:solidFill>
                <a:latin typeface="Cinzel Decorative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86050" y="7715250"/>
            <a:ext cx="159432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923030"/>
                </a:solidFill>
                <a:latin typeface="Cinzel Decorative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68618" y="7715250"/>
            <a:ext cx="137634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923030"/>
                </a:solidFill>
                <a:latin typeface="Cinzel Decorative"/>
              </a:rPr>
              <a:t>03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6BC6DE-D490-4643-A7A7-33980AF4F2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250" t="17129" r="48750" b="16667"/>
          <a:stretch/>
        </p:blipFill>
        <p:spPr>
          <a:xfrm>
            <a:off x="12864050" y="2744228"/>
            <a:ext cx="4315901" cy="46548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7AFAC5-9A2B-4815-BB69-2275C8C026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C0504D">
                <a:shade val="45000"/>
                <a:satMod val="135000"/>
              </a:srgbClr>
              <a:prstClr val="white"/>
            </a:duotone>
          </a:blip>
          <a:srcRect l="25416" t="13436" r="23751" b="20082"/>
          <a:stretch/>
        </p:blipFill>
        <p:spPr>
          <a:xfrm>
            <a:off x="6781799" y="2571750"/>
            <a:ext cx="4724401" cy="4636430"/>
          </a:xfrm>
          <a:prstGeom prst="rect">
            <a:avLst/>
          </a:prstGeom>
        </p:spPr>
      </p:pic>
      <p:sp>
        <p:nvSpPr>
          <p:cNvPr id="26" name="Freeform 9">
            <a:extLst>
              <a:ext uri="{FF2B5EF4-FFF2-40B4-BE49-F238E27FC236}">
                <a16:creationId xmlns:a16="http://schemas.microsoft.com/office/drawing/2014/main" id="{779E98FC-9FAE-4873-96D0-D3F75B8C2A5E}"/>
              </a:ext>
            </a:extLst>
          </p:cNvPr>
          <p:cNvSpPr/>
          <p:nvPr/>
        </p:nvSpPr>
        <p:spPr>
          <a:xfrm>
            <a:off x="2484730" y="2895987"/>
            <a:ext cx="1861769" cy="4047325"/>
          </a:xfrm>
          <a:custGeom>
            <a:avLst/>
            <a:gdLst/>
            <a:ahLst/>
            <a:cxnLst/>
            <a:rect l="l" t="t" r="r" b="b"/>
            <a:pathLst>
              <a:path w="1861769" h="4047325">
                <a:moveTo>
                  <a:pt x="0" y="0"/>
                </a:moveTo>
                <a:lnTo>
                  <a:pt x="1861770" y="0"/>
                </a:lnTo>
                <a:lnTo>
                  <a:pt x="1861770" y="4047325"/>
                </a:lnTo>
                <a:lnTo>
                  <a:pt x="0" y="4047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CD4A4C7-5B1C-4002-9FD4-AA2CC13F0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61932" t="52141" r="9725" b="13618"/>
          <a:stretch/>
        </p:blipFill>
        <p:spPr>
          <a:xfrm>
            <a:off x="3507213" y="2661280"/>
            <a:ext cx="4315901" cy="469298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626644" y="2661280"/>
            <a:ext cx="4315901" cy="4692980"/>
            <a:chOff x="0" y="0"/>
            <a:chExt cx="5754534" cy="6257306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4801" r="49139"/>
            <a:stretch>
              <a:fillRect/>
            </a:stretch>
          </p:blipFill>
          <p:spPr>
            <a:xfrm>
              <a:off x="0" y="0"/>
              <a:ext cx="5754534" cy="6257306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2216207" y="8076227"/>
            <a:ext cx="3306074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000" u="none" strike="noStrike" dirty="0" err="1">
                <a:solidFill>
                  <a:srgbClr val="923030"/>
                </a:solidFill>
                <a:latin typeface="Circe Bold"/>
              </a:rPr>
              <a:t>Concluzii</a:t>
            </a:r>
            <a:endParaRPr lang="en-US" sz="2000" u="none" strike="noStrike" dirty="0">
              <a:solidFill>
                <a:srgbClr val="923030"/>
              </a:solidFill>
              <a:latin typeface="Circ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038891" y="8076228"/>
            <a:ext cx="3306074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923030"/>
                </a:solidFill>
                <a:latin typeface="Circe Bold"/>
              </a:rPr>
              <a:t>Rezultate</a:t>
            </a:r>
            <a:endParaRPr lang="en-US" sz="2000" u="none" strike="noStrike" dirty="0">
              <a:solidFill>
                <a:srgbClr val="923030"/>
              </a:solidFill>
              <a:latin typeface="Cir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999378" y="825990"/>
            <a:ext cx="10289245" cy="125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10290"/>
              </a:lnSpc>
              <a:spcBef>
                <a:spcPct val="0"/>
              </a:spcBef>
            </a:pPr>
            <a:r>
              <a:rPr lang="en-US" sz="7000" dirty="0">
                <a:solidFill>
                  <a:srgbClr val="923030"/>
                </a:solidFill>
                <a:latin typeface="Cinzel Decorative"/>
              </a:rPr>
              <a:t>CUPRINS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45457" y="7666118"/>
            <a:ext cx="145897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923030"/>
                </a:solidFill>
                <a:latin typeface="Cinzel Decorative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31406" y="7679942"/>
            <a:ext cx="159432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923030"/>
                </a:solidFill>
                <a:latin typeface="Cinzel Decorative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098057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584937" y="2566758"/>
            <a:ext cx="11118126" cy="5153484"/>
            <a:chOff x="0" y="0"/>
            <a:chExt cx="1369949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699489" cy="6350000"/>
            </a:xfrm>
            <a:custGeom>
              <a:avLst/>
              <a:gdLst/>
              <a:ahLst/>
              <a:cxnLst/>
              <a:rect l="l" t="t" r="r" b="b"/>
              <a:pathLst>
                <a:path w="13699489" h="6350000">
                  <a:moveTo>
                    <a:pt x="13699489" y="6350000"/>
                  </a:moveTo>
                  <a:lnTo>
                    <a:pt x="0" y="6350000"/>
                  </a:lnTo>
                  <a:lnTo>
                    <a:pt x="0" y="1899920"/>
                  </a:lnTo>
                  <a:cubicBezTo>
                    <a:pt x="0" y="1899920"/>
                    <a:pt x="2849880" y="0"/>
                    <a:pt x="6899910" y="0"/>
                  </a:cubicBezTo>
                  <a:cubicBezTo>
                    <a:pt x="11300460" y="0"/>
                    <a:pt x="13699489" y="1899920"/>
                    <a:pt x="13699489" y="1899920"/>
                  </a:cubicBezTo>
                  <a:lnTo>
                    <a:pt x="13699489" y="6350000"/>
                  </a:lnTo>
                  <a:close/>
                </a:path>
              </a:pathLst>
            </a:custGeom>
            <a:blipFill>
              <a:blip r:embed="rId2"/>
              <a:stretch>
                <a:fillRect t="-33088" b="-10827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64089" y="658487"/>
            <a:ext cx="3675473" cy="312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648"/>
              </a:lnSpc>
              <a:spcBef>
                <a:spcPct val="0"/>
              </a:spcBef>
            </a:pPr>
            <a:r>
              <a:rPr lang="en-US" sz="20540">
                <a:solidFill>
                  <a:srgbClr val="FDF5E5"/>
                </a:solidFill>
                <a:latin typeface="Cinzel Decorative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12207492" y="3925219"/>
            <a:ext cx="8504563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79"/>
              </a:lnSpc>
              <a:spcBef>
                <a:spcPct val="0"/>
              </a:spcBef>
            </a:pPr>
            <a:r>
              <a:rPr lang="en-US" sz="7900" u="none" strike="noStrike" dirty="0">
                <a:solidFill>
                  <a:srgbClr val="FDF5E5"/>
                </a:solidFill>
                <a:latin typeface="Cinzel Decorative"/>
              </a:rPr>
              <a:t>DOMENIUL  DE APLICABILITATE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01938" y="1520235"/>
            <a:ext cx="10348358" cy="7523836"/>
          </a:xfrm>
          <a:custGeom>
            <a:avLst/>
            <a:gdLst/>
            <a:ahLst/>
            <a:cxnLst/>
            <a:rect l="l" t="t" r="r" b="b"/>
            <a:pathLst>
              <a:path w="10348358" h="7523836">
                <a:moveTo>
                  <a:pt x="0" y="0"/>
                </a:moveTo>
                <a:lnTo>
                  <a:pt x="10348357" y="0"/>
                </a:lnTo>
                <a:lnTo>
                  <a:pt x="10348357" y="7523836"/>
                </a:lnTo>
                <a:lnTo>
                  <a:pt x="0" y="752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228326"/>
            <a:ext cx="7255930" cy="238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9479"/>
              </a:lnSpc>
              <a:spcBef>
                <a:spcPct val="0"/>
              </a:spcBef>
            </a:pPr>
            <a:r>
              <a:rPr lang="en-US" sz="6600" dirty="0">
                <a:latin typeface="Cinzel Decorative"/>
              </a:rPr>
              <a:t>DOMENIUL  DE APLICABILITATE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9862062" y="1995419"/>
            <a:ext cx="6326555" cy="6246035"/>
          </a:xfrm>
          <a:custGeom>
            <a:avLst/>
            <a:gdLst/>
            <a:ahLst/>
            <a:cxnLst/>
            <a:rect l="l" t="t" r="r" b="b"/>
            <a:pathLst>
              <a:path w="6326555" h="6246035">
                <a:moveTo>
                  <a:pt x="6326555" y="0"/>
                </a:moveTo>
                <a:lnTo>
                  <a:pt x="0" y="0"/>
                </a:lnTo>
                <a:lnTo>
                  <a:pt x="0" y="6246035"/>
                </a:lnTo>
                <a:lnTo>
                  <a:pt x="6326555" y="6246035"/>
                </a:lnTo>
                <a:lnTo>
                  <a:pt x="632655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4914900"/>
            <a:ext cx="6169969" cy="2868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>
              <a:lnSpc>
                <a:spcPct val="150000"/>
              </a:lnSpc>
            </a:pPr>
            <a:r>
              <a:rPr lang="ro-RO" sz="2100" b="1" dirty="0">
                <a:latin typeface="Circe" panose="020B0604020202020204" charset="-18"/>
              </a:rPr>
              <a:t>Domeniu de Aplicație:</a:t>
            </a:r>
            <a:r>
              <a:rPr lang="ro-RO" sz="2100" dirty="0">
                <a:latin typeface="Circe" panose="020B0604020202020204" charset="-18"/>
              </a:rPr>
              <a:t> Clasificarea tipurilor de vin pe baza caracteristicilor acestora.</a:t>
            </a:r>
            <a:endParaRPr lang="en-US" sz="2100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endParaRPr lang="ro-RO" sz="2100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r>
              <a:rPr lang="ro-RO" sz="2100" b="1" dirty="0">
                <a:latin typeface="Circe" panose="020B0604020202020204" charset="-18"/>
              </a:rPr>
              <a:t>Motivație:</a:t>
            </a:r>
            <a:r>
              <a:rPr lang="ro-RO" sz="2100" dirty="0">
                <a:latin typeface="Circe" panose="020B0604020202020204" charset="-18"/>
              </a:rPr>
              <a:t> În industria vitivinicolă, o clasificare precisă poate ajuta la îmbunătățirea proceselor de producție și la asigurarea calității produselor.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4089" y="658487"/>
            <a:ext cx="3675473" cy="312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648"/>
              </a:lnSpc>
              <a:spcBef>
                <a:spcPct val="0"/>
              </a:spcBef>
            </a:pPr>
            <a:r>
              <a:rPr lang="en-US" sz="20540">
                <a:solidFill>
                  <a:srgbClr val="FDF5E5"/>
                </a:solidFill>
                <a:latin typeface="Cinzel Decorative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12207492" y="3925219"/>
            <a:ext cx="8504563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79"/>
              </a:lnSpc>
              <a:spcBef>
                <a:spcPct val="0"/>
              </a:spcBef>
            </a:pPr>
            <a:r>
              <a:rPr lang="en-US" sz="7899" dirty="0">
                <a:solidFill>
                  <a:srgbClr val="FDF5E5"/>
                </a:solidFill>
                <a:latin typeface="Cinzel Decorative"/>
              </a:rPr>
              <a:t>PRINCIPIU DE FUNCTIONARE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57E798-45D7-4AB7-BF6A-AE8914A7B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C0504D">
                <a:shade val="45000"/>
                <a:satMod val="135000"/>
              </a:srgbClr>
              <a:prstClr val="white"/>
            </a:duotone>
          </a:blip>
          <a:srcRect l="25416" t="13436" r="23751" b="20082"/>
          <a:stretch/>
        </p:blipFill>
        <p:spPr>
          <a:xfrm>
            <a:off x="4204185" y="1181100"/>
            <a:ext cx="9879627" cy="72680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880121" y="3511845"/>
            <a:ext cx="2648939" cy="3755720"/>
          </a:xfrm>
          <a:custGeom>
            <a:avLst/>
            <a:gdLst/>
            <a:ahLst/>
            <a:cxnLst/>
            <a:rect l="l" t="t" r="r" b="b"/>
            <a:pathLst>
              <a:path w="2648939" h="3755720">
                <a:moveTo>
                  <a:pt x="0" y="0"/>
                </a:moveTo>
                <a:lnTo>
                  <a:pt x="2648938" y="0"/>
                </a:lnTo>
                <a:lnTo>
                  <a:pt x="2648938" y="3755720"/>
                </a:lnTo>
                <a:lnTo>
                  <a:pt x="0" y="3755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56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123575" y="3511845"/>
            <a:ext cx="2648939" cy="3755720"/>
          </a:xfrm>
          <a:custGeom>
            <a:avLst/>
            <a:gdLst/>
            <a:ahLst/>
            <a:cxnLst/>
            <a:rect l="l" t="t" r="r" b="b"/>
            <a:pathLst>
              <a:path w="2648939" h="3755720">
                <a:moveTo>
                  <a:pt x="0" y="0"/>
                </a:moveTo>
                <a:lnTo>
                  <a:pt x="2648939" y="0"/>
                </a:lnTo>
                <a:lnTo>
                  <a:pt x="2648939" y="3755720"/>
                </a:lnTo>
                <a:lnTo>
                  <a:pt x="0" y="3755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56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67030" y="3511845"/>
            <a:ext cx="2648939" cy="3755720"/>
          </a:xfrm>
          <a:custGeom>
            <a:avLst/>
            <a:gdLst/>
            <a:ahLst/>
            <a:cxnLst/>
            <a:rect l="l" t="t" r="r" b="b"/>
            <a:pathLst>
              <a:path w="2648939" h="3755720">
                <a:moveTo>
                  <a:pt x="0" y="0"/>
                </a:moveTo>
                <a:lnTo>
                  <a:pt x="2648939" y="0"/>
                </a:lnTo>
                <a:lnTo>
                  <a:pt x="2648939" y="3755720"/>
                </a:lnTo>
                <a:lnTo>
                  <a:pt x="0" y="3755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956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562567" y="4482065"/>
            <a:ext cx="1284046" cy="2120797"/>
          </a:xfrm>
          <a:custGeom>
            <a:avLst/>
            <a:gdLst/>
            <a:ahLst/>
            <a:cxnLst/>
            <a:rect l="l" t="t" r="r" b="b"/>
            <a:pathLst>
              <a:path w="1284046" h="2120797">
                <a:moveTo>
                  <a:pt x="0" y="0"/>
                </a:moveTo>
                <a:lnTo>
                  <a:pt x="1284046" y="0"/>
                </a:lnTo>
                <a:lnTo>
                  <a:pt x="1284046" y="2120797"/>
                </a:lnTo>
                <a:lnTo>
                  <a:pt x="0" y="2120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049476" y="4482065"/>
            <a:ext cx="1284046" cy="2120797"/>
          </a:xfrm>
          <a:custGeom>
            <a:avLst/>
            <a:gdLst/>
            <a:ahLst/>
            <a:cxnLst/>
            <a:rect l="l" t="t" r="r" b="b"/>
            <a:pathLst>
              <a:path w="1284046" h="2120797">
                <a:moveTo>
                  <a:pt x="0" y="0"/>
                </a:moveTo>
                <a:lnTo>
                  <a:pt x="1284046" y="0"/>
                </a:lnTo>
                <a:lnTo>
                  <a:pt x="1284046" y="2120797"/>
                </a:lnTo>
                <a:lnTo>
                  <a:pt x="0" y="21207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955200" y="4176549"/>
            <a:ext cx="985690" cy="2426313"/>
          </a:xfrm>
          <a:custGeom>
            <a:avLst/>
            <a:gdLst/>
            <a:ahLst/>
            <a:cxnLst/>
            <a:rect l="l" t="t" r="r" b="b"/>
            <a:pathLst>
              <a:path w="985690" h="2426313">
                <a:moveTo>
                  <a:pt x="0" y="0"/>
                </a:moveTo>
                <a:lnTo>
                  <a:pt x="985689" y="0"/>
                </a:lnTo>
                <a:lnTo>
                  <a:pt x="985689" y="2426313"/>
                </a:lnTo>
                <a:lnTo>
                  <a:pt x="0" y="2426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90224" y="991553"/>
            <a:ext cx="16507551" cy="125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90"/>
              </a:lnSpc>
              <a:spcBef>
                <a:spcPct val="0"/>
              </a:spcBef>
            </a:pPr>
            <a:r>
              <a:rPr lang="en-US" sz="7000" u="none" strike="noStrike" dirty="0">
                <a:solidFill>
                  <a:srgbClr val="923030"/>
                </a:solidFill>
                <a:latin typeface="Cinzel Decorative"/>
              </a:rPr>
              <a:t>Wine Categories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22128" y="7806916"/>
            <a:ext cx="336492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320909"/>
                </a:solidFill>
                <a:latin typeface="Circe Semi-Bold"/>
              </a:rPr>
              <a:t>Class 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65582" y="7806916"/>
            <a:ext cx="336492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320909"/>
                </a:solidFill>
                <a:latin typeface="Circe Semi-Bold"/>
              </a:rPr>
              <a:t>Class 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09037" y="7806916"/>
            <a:ext cx="3364925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320909"/>
                </a:solidFill>
                <a:latin typeface="Circe Semi-Bold"/>
              </a:rPr>
              <a:t>Class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E55908-18DA-463C-8133-C3246B2B9F7D}"/>
              </a:ext>
            </a:extLst>
          </p:cNvPr>
          <p:cNvSpPr txBox="1"/>
          <p:nvPr/>
        </p:nvSpPr>
        <p:spPr>
          <a:xfrm>
            <a:off x="890224" y="3511845"/>
            <a:ext cx="4195325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ro-RO" sz="2100" b="1" dirty="0">
                <a:latin typeface="Circe" panose="020B0604020202020204" charset="-18"/>
              </a:rPr>
              <a:t>Utilizarea Setului de Date "</a:t>
            </a:r>
            <a:r>
              <a:rPr lang="ro-RO" sz="2100" b="1" dirty="0" err="1">
                <a:latin typeface="Circe" panose="020B0604020202020204" charset="-18"/>
              </a:rPr>
              <a:t>Wine</a:t>
            </a:r>
            <a:r>
              <a:rPr lang="ro-RO" sz="2100" b="1" dirty="0">
                <a:latin typeface="Circe" panose="020B0604020202020204" charset="-18"/>
              </a:rPr>
              <a:t>":</a:t>
            </a:r>
            <a:r>
              <a:rPr lang="ro-RO" sz="2100" dirty="0">
                <a:latin typeface="Circe" panose="020B0604020202020204" charset="-18"/>
              </a:rPr>
              <a:t> Alegerea setului de date "</a:t>
            </a:r>
            <a:r>
              <a:rPr lang="ro-RO" sz="2100" dirty="0" err="1">
                <a:latin typeface="Circe" panose="020B0604020202020204" charset="-18"/>
              </a:rPr>
              <a:t>Wine</a:t>
            </a:r>
            <a:r>
              <a:rPr lang="ro-RO" sz="2100" dirty="0">
                <a:latin typeface="Circe" panose="020B0604020202020204" charset="-18"/>
              </a:rPr>
              <a:t>" pentru a antrena un arbore de decizie.</a:t>
            </a:r>
            <a:endParaRPr lang="en-US" sz="2100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endParaRPr lang="ro-RO" sz="2100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r>
              <a:rPr lang="ro-RO" sz="2100" b="1" dirty="0">
                <a:latin typeface="Circe" panose="020B0604020202020204" charset="-18"/>
              </a:rPr>
              <a:t>Antrenarea Modelului:</a:t>
            </a:r>
            <a:r>
              <a:rPr lang="ro-RO" sz="2100" dirty="0">
                <a:latin typeface="Circe" panose="020B0604020202020204" charset="-18"/>
              </a:rPr>
              <a:t> Utilizarea unui clasificator de arbore de decizie pentru a învăța relațiile dintre caracteristici și clasele de vin.</a:t>
            </a:r>
          </a:p>
          <a:p>
            <a:endParaRPr lang="ro-RO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FDF5E5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4089" y="658487"/>
            <a:ext cx="3675473" cy="312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648"/>
              </a:lnSpc>
              <a:spcBef>
                <a:spcPct val="0"/>
              </a:spcBef>
            </a:pPr>
            <a:r>
              <a:rPr lang="en-US" sz="20540">
                <a:solidFill>
                  <a:srgbClr val="FDF5E5"/>
                </a:solidFill>
                <a:latin typeface="Cinzel Decorative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 rot="5400000">
            <a:off x="12207492" y="3925219"/>
            <a:ext cx="8504563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79"/>
              </a:lnSpc>
              <a:spcBef>
                <a:spcPct val="0"/>
              </a:spcBef>
            </a:pPr>
            <a:r>
              <a:rPr lang="en-US" sz="7899" dirty="0">
                <a:solidFill>
                  <a:srgbClr val="FDF5E5"/>
                </a:solidFill>
                <a:latin typeface="Cinzel Decorative"/>
              </a:rPr>
              <a:t>DETALII IMPLEMENTARE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39082D-B4B0-42EA-BEAA-97D013832D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250" t="17129" r="48750" b="16667"/>
          <a:stretch/>
        </p:blipFill>
        <p:spPr>
          <a:xfrm>
            <a:off x="5442210" y="2523787"/>
            <a:ext cx="7403577" cy="52394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2941045" y="2259346"/>
            <a:ext cx="1692931" cy="5623644"/>
          </a:xfrm>
          <a:custGeom>
            <a:avLst/>
            <a:gdLst/>
            <a:ahLst/>
            <a:cxnLst/>
            <a:rect l="l" t="t" r="r" b="b"/>
            <a:pathLst>
              <a:path w="1692931" h="5623644">
                <a:moveTo>
                  <a:pt x="1692930" y="0"/>
                </a:moveTo>
                <a:lnTo>
                  <a:pt x="0" y="0"/>
                </a:lnTo>
                <a:lnTo>
                  <a:pt x="0" y="5623644"/>
                </a:lnTo>
                <a:lnTo>
                  <a:pt x="1692930" y="5623644"/>
                </a:lnTo>
                <a:lnTo>
                  <a:pt x="16929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-313346" y="321631"/>
            <a:ext cx="18914691" cy="47625"/>
            <a:chOff x="0" y="0"/>
            <a:chExt cx="4981647" cy="125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13346" y="9917744"/>
            <a:ext cx="18914691" cy="47625"/>
            <a:chOff x="0" y="0"/>
            <a:chExt cx="4981647" cy="125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81647" cy="12543"/>
            </a:xfrm>
            <a:custGeom>
              <a:avLst/>
              <a:gdLst/>
              <a:ahLst/>
              <a:cxnLst/>
              <a:rect l="l" t="t" r="r" b="b"/>
              <a:pathLst>
                <a:path w="4981647" h="12543">
                  <a:moveTo>
                    <a:pt x="0" y="0"/>
                  </a:moveTo>
                  <a:lnTo>
                    <a:pt x="4981647" y="0"/>
                  </a:lnTo>
                  <a:lnTo>
                    <a:pt x="4981647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92303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981647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166627" y="3820165"/>
            <a:ext cx="1861769" cy="4047325"/>
          </a:xfrm>
          <a:custGeom>
            <a:avLst/>
            <a:gdLst/>
            <a:ahLst/>
            <a:cxnLst/>
            <a:rect l="l" t="t" r="r" b="b"/>
            <a:pathLst>
              <a:path w="1861769" h="4047325">
                <a:moveTo>
                  <a:pt x="0" y="0"/>
                </a:moveTo>
                <a:lnTo>
                  <a:pt x="1861770" y="0"/>
                </a:lnTo>
                <a:lnTo>
                  <a:pt x="1861770" y="4047325"/>
                </a:lnTo>
                <a:lnTo>
                  <a:pt x="0" y="4047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6" name="Freeform 26"/>
          <p:cNvSpPr/>
          <p:nvPr/>
        </p:nvSpPr>
        <p:spPr>
          <a:xfrm>
            <a:off x="9967975" y="6819900"/>
            <a:ext cx="362002" cy="1470057"/>
          </a:xfrm>
          <a:custGeom>
            <a:avLst/>
            <a:gdLst/>
            <a:ahLst/>
            <a:cxnLst/>
            <a:rect l="l" t="t" r="r" b="b"/>
            <a:pathLst>
              <a:path w="362002" h="1470057">
                <a:moveTo>
                  <a:pt x="0" y="0"/>
                </a:moveTo>
                <a:lnTo>
                  <a:pt x="362001" y="0"/>
                </a:lnTo>
                <a:lnTo>
                  <a:pt x="362001" y="1470058"/>
                </a:lnTo>
                <a:lnTo>
                  <a:pt x="0" y="1470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889487" y="6819900"/>
            <a:ext cx="362002" cy="1470057"/>
          </a:xfrm>
          <a:custGeom>
            <a:avLst/>
            <a:gdLst/>
            <a:ahLst/>
            <a:cxnLst/>
            <a:rect l="l" t="t" r="r" b="b"/>
            <a:pathLst>
              <a:path w="362002" h="1470057">
                <a:moveTo>
                  <a:pt x="0" y="0"/>
                </a:moveTo>
                <a:lnTo>
                  <a:pt x="362002" y="0"/>
                </a:lnTo>
                <a:lnTo>
                  <a:pt x="362002" y="1470058"/>
                </a:lnTo>
                <a:lnTo>
                  <a:pt x="0" y="1470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811000" y="6819900"/>
            <a:ext cx="362002" cy="1470057"/>
          </a:xfrm>
          <a:custGeom>
            <a:avLst/>
            <a:gdLst/>
            <a:ahLst/>
            <a:cxnLst/>
            <a:rect l="l" t="t" r="r" b="b"/>
            <a:pathLst>
              <a:path w="362002" h="1470057">
                <a:moveTo>
                  <a:pt x="0" y="0"/>
                </a:moveTo>
                <a:lnTo>
                  <a:pt x="362002" y="0"/>
                </a:lnTo>
                <a:lnTo>
                  <a:pt x="362002" y="1470058"/>
                </a:lnTo>
                <a:lnTo>
                  <a:pt x="0" y="1470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732513" y="6819900"/>
            <a:ext cx="362002" cy="1470057"/>
          </a:xfrm>
          <a:custGeom>
            <a:avLst/>
            <a:gdLst/>
            <a:ahLst/>
            <a:cxnLst/>
            <a:rect l="l" t="t" r="r" b="b"/>
            <a:pathLst>
              <a:path w="362002" h="1470057">
                <a:moveTo>
                  <a:pt x="0" y="0"/>
                </a:moveTo>
                <a:lnTo>
                  <a:pt x="362001" y="0"/>
                </a:lnTo>
                <a:lnTo>
                  <a:pt x="362001" y="1470058"/>
                </a:lnTo>
                <a:lnTo>
                  <a:pt x="0" y="1470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3654025" y="6819900"/>
            <a:ext cx="362002" cy="1470057"/>
          </a:xfrm>
          <a:custGeom>
            <a:avLst/>
            <a:gdLst/>
            <a:ahLst/>
            <a:cxnLst/>
            <a:rect l="l" t="t" r="r" b="b"/>
            <a:pathLst>
              <a:path w="362002" h="1470057">
                <a:moveTo>
                  <a:pt x="0" y="0"/>
                </a:moveTo>
                <a:lnTo>
                  <a:pt x="362002" y="0"/>
                </a:lnTo>
                <a:lnTo>
                  <a:pt x="362002" y="1470058"/>
                </a:lnTo>
                <a:lnTo>
                  <a:pt x="0" y="1470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8356955" y="1658996"/>
            <a:ext cx="6908090" cy="4322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lnSpc>
                <a:spcPct val="150000"/>
              </a:lnSpc>
            </a:pPr>
            <a:r>
              <a:rPr lang="ro-RO" sz="2100" b="1" dirty="0">
                <a:latin typeface="Circe" panose="020B0604020202020204" charset="-18"/>
              </a:rPr>
              <a:t>Divizarea Datelor:</a:t>
            </a:r>
            <a:r>
              <a:rPr lang="ro-RO" sz="2100" dirty="0">
                <a:latin typeface="Circe" panose="020B0604020202020204" charset="-18"/>
              </a:rPr>
              <a:t> Setul de date a fost divizat în set de antrenare și set de testare.</a:t>
            </a:r>
            <a:endParaRPr lang="en-US" sz="2100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endParaRPr lang="ro-RO" sz="2100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r>
              <a:rPr lang="ro-RO" sz="2100" b="1" dirty="0">
                <a:latin typeface="Circe" panose="020B0604020202020204" charset="-18"/>
              </a:rPr>
              <a:t>Antrenarea Modelului:</a:t>
            </a:r>
            <a:r>
              <a:rPr lang="ro-RO" sz="2100" dirty="0">
                <a:latin typeface="Circe" panose="020B0604020202020204" charset="-18"/>
              </a:rPr>
              <a:t> Folosirea clasei</a:t>
            </a:r>
            <a:endParaRPr lang="en-US" sz="2100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endParaRPr lang="en-US" sz="2100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r>
              <a:rPr lang="ro-RO" sz="2100" b="1" dirty="0" err="1">
                <a:latin typeface="Circe" panose="020B0604020202020204" charset="-18"/>
              </a:rPr>
              <a:t>DecisionTreeClassifier</a:t>
            </a:r>
            <a:r>
              <a:rPr lang="ro-RO" sz="2100" dirty="0">
                <a:latin typeface="Circe" panose="020B0604020202020204" charset="-18"/>
              </a:rPr>
              <a:t> din </a:t>
            </a:r>
            <a:r>
              <a:rPr lang="ro-RO" sz="2100" dirty="0" err="1">
                <a:latin typeface="Circe" panose="020B0604020202020204" charset="-18"/>
              </a:rPr>
              <a:t>scikit-learn</a:t>
            </a:r>
            <a:r>
              <a:rPr lang="ro-RO" sz="2100" dirty="0">
                <a:latin typeface="Circe" panose="020B0604020202020204" charset="-18"/>
              </a:rPr>
              <a:t>.</a:t>
            </a:r>
            <a:endParaRPr lang="en-US" sz="2100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endParaRPr lang="ro-RO" sz="2100" dirty="0">
              <a:latin typeface="Circe" panose="020B0604020202020204" charset="-18"/>
            </a:endParaRPr>
          </a:p>
          <a:p>
            <a:pPr lvl="1">
              <a:lnSpc>
                <a:spcPct val="150000"/>
              </a:lnSpc>
            </a:pPr>
            <a:r>
              <a:rPr lang="ro-RO" sz="2100" b="1" dirty="0">
                <a:latin typeface="Circe" panose="020B0604020202020204" charset="-18"/>
              </a:rPr>
              <a:t>Evaluarea Performanței:</a:t>
            </a:r>
            <a:r>
              <a:rPr lang="ro-RO" sz="2100" dirty="0">
                <a:latin typeface="Circe" panose="020B0604020202020204" charset="-18"/>
              </a:rPr>
              <a:t> Calcularea preciziei, matricei de confuzie și a raportului de clasificare.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595</Words>
  <Application>Microsoft Office PowerPoint</Application>
  <PresentationFormat>Custom</PresentationFormat>
  <Paragraphs>98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Cinzel Decorative</vt:lpstr>
      <vt:lpstr>Circe Semi-Bold</vt:lpstr>
      <vt:lpstr>Circe Bold</vt:lpstr>
      <vt:lpstr>Circe</vt:lpstr>
      <vt:lpstr>Algerian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Copie a designului Elegant Vintage Illustrative Wine Tasting Catalog</dc:title>
  <cp:lastModifiedBy>Andra</cp:lastModifiedBy>
  <cp:revision>10</cp:revision>
  <dcterms:created xsi:type="dcterms:W3CDTF">2006-08-16T00:00:00Z</dcterms:created>
  <dcterms:modified xsi:type="dcterms:W3CDTF">2024-01-23T10:24:32Z</dcterms:modified>
  <dc:identifier>DAF4LQiysAo</dc:identifier>
</cp:coreProperties>
</file>